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rimo" panose="020B0604020202020204" charset="0"/>
      <p:regular r:id="rId23"/>
    </p:embeddedFont>
    <p:embeddedFont>
      <p:font typeface="Open Sans" panose="020B0606030504020204" pitchFamily="34" charset="0"/>
      <p:regular r:id="rId24"/>
      <p:bold r:id="rId25"/>
    </p:embeddedFont>
    <p:embeddedFont>
      <p:font typeface="Open Sans Bold" panose="020B0806030504020204" charset="0"/>
      <p:regular r:id="rId26"/>
    </p:embeddedFont>
    <p:embeddedFont>
      <p:font typeface="Open Sans Ultra-Bold" panose="020B0604020202020204" charset="0"/>
      <p:regular r:id="rId27"/>
    </p:embeddedFont>
    <p:embeddedFont>
      <p:font typeface="Poppins ExtraBold" panose="00000900000000000000" pitchFamily="2" charset="0"/>
      <p:bold r:id="rId28"/>
      <p:boldItalic r:id="rId29"/>
    </p:embeddedFont>
    <p:embeddedFont>
      <p:font typeface="Poppins Ultra-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C5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5377" autoAdjust="0"/>
  </p:normalViewPr>
  <p:slideViewPr>
    <p:cSldViewPr>
      <p:cViewPr>
        <p:scale>
          <a:sx n="56" d="100"/>
          <a:sy n="56" d="100"/>
        </p:scale>
        <p:origin x="6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8"/>
    </p:cViewPr>
  </p:sorterViewPr>
  <p:notesViewPr>
    <p:cSldViewPr>
      <p:cViewPr varScale="1">
        <p:scale>
          <a:sx n="67" d="100"/>
          <a:sy n="67" d="100"/>
        </p:scale>
        <p:origin x="312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79383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3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7.svg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31.sv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67.svg"/><Relationship Id="rId4" Type="http://schemas.openxmlformats.org/officeDocument/2006/relationships/image" Target="../media/image63.svg"/><Relationship Id="rId9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6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6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86.png"/><Relationship Id="rId3" Type="http://schemas.openxmlformats.org/officeDocument/2006/relationships/image" Target="../media/image78.png"/><Relationship Id="rId7" Type="http://schemas.openxmlformats.org/officeDocument/2006/relationships/image" Target="../media/image54.png"/><Relationship Id="rId12" Type="http://schemas.openxmlformats.org/officeDocument/2006/relationships/image" Target="../media/image8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11" Type="http://schemas.openxmlformats.org/officeDocument/2006/relationships/image" Target="../media/image84.png"/><Relationship Id="rId5" Type="http://schemas.openxmlformats.org/officeDocument/2006/relationships/image" Target="../media/image80.png"/><Relationship Id="rId10" Type="http://schemas.openxmlformats.org/officeDocument/2006/relationships/image" Target="../media/image83.svg"/><Relationship Id="rId4" Type="http://schemas.openxmlformats.org/officeDocument/2006/relationships/image" Target="../media/image79.sv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9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12" Type="http://schemas.openxmlformats.org/officeDocument/2006/relationships/image" Target="../media/image9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96.png"/><Relationship Id="rId5" Type="http://schemas.openxmlformats.org/officeDocument/2006/relationships/image" Target="../media/image62.png"/><Relationship Id="rId10" Type="http://schemas.openxmlformats.org/officeDocument/2006/relationships/image" Target="../media/image95.svg"/><Relationship Id="rId4" Type="http://schemas.openxmlformats.org/officeDocument/2006/relationships/image" Target="../media/image4.svg"/><Relationship Id="rId9" Type="http://schemas.openxmlformats.org/officeDocument/2006/relationships/image" Target="../media/image94.png"/><Relationship Id="rId14" Type="http://schemas.openxmlformats.org/officeDocument/2006/relationships/hyperlink" Target="https://github.com/Dhiraj832/CO2-Emission-Prediction-by-Vehicle-Data/blob/main/CO2%20emission.pbix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9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3.svg"/><Relationship Id="rId9" Type="http://schemas.openxmlformats.org/officeDocument/2006/relationships/hyperlink" Target="https://github.com/Dhiraj832/CO2-Emission-Prediction-by-Vehicle-Data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6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6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8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12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sv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sv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8.svg"/><Relationship Id="rId5" Type="http://schemas.openxmlformats.org/officeDocument/2006/relationships/image" Target="../media/image104.svg"/><Relationship Id="rId15" Type="http://schemas.openxmlformats.org/officeDocument/2006/relationships/image" Target="../media/image6.svg"/><Relationship Id="rId10" Type="http://schemas.openxmlformats.org/officeDocument/2006/relationships/image" Target="../media/image7.png"/><Relationship Id="rId4" Type="http://schemas.openxmlformats.org/officeDocument/2006/relationships/image" Target="../media/image103.png"/><Relationship Id="rId9" Type="http://schemas.openxmlformats.org/officeDocument/2006/relationships/image" Target="../media/image10.svg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2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1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2.svg"/><Relationship Id="rId4" Type="http://schemas.openxmlformats.org/officeDocument/2006/relationships/image" Target="../media/image37.sv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hyperlink" Target="https://www.kaggle.com/datasets/debajyotipodder/co2-emission-by-vehicl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616138" y="-4026629"/>
            <a:ext cx="5082000" cy="18288000"/>
            <a:chOff x="0" y="0"/>
            <a:chExt cx="677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75958" cy="24383966"/>
            </a:xfrm>
            <a:custGeom>
              <a:avLst/>
              <a:gdLst/>
              <a:ahLst/>
              <a:cxnLst/>
              <a:rect l="l" t="t" r="r" b="b"/>
              <a:pathLst>
                <a:path w="6775958" h="24383966">
                  <a:moveTo>
                    <a:pt x="0" y="0"/>
                  </a:moveTo>
                  <a:lnTo>
                    <a:pt x="6775958" y="0"/>
                  </a:lnTo>
                  <a:lnTo>
                    <a:pt x="6775958" y="24383966"/>
                  </a:lnTo>
                  <a:lnTo>
                    <a:pt x="0" y="24383966"/>
                  </a:lnTo>
                  <a:close/>
                </a:path>
              </a:pathLst>
            </a:custGeom>
            <a:solidFill>
              <a:srgbClr val="0E2A47">
                <a:alpha val="89804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9627900" y="8210000"/>
            <a:ext cx="4153954" cy="2077010"/>
          </a:xfrm>
          <a:custGeom>
            <a:avLst/>
            <a:gdLst/>
            <a:ahLst/>
            <a:cxnLst/>
            <a:rect l="l" t="t" r="r" b="b"/>
            <a:pathLst>
              <a:path w="4153954" h="2077010">
                <a:moveTo>
                  <a:pt x="0" y="0"/>
                </a:moveTo>
                <a:lnTo>
                  <a:pt x="4153954" y="0"/>
                </a:lnTo>
                <a:lnTo>
                  <a:pt x="4153954" y="2077010"/>
                </a:lnTo>
                <a:lnTo>
                  <a:pt x="0" y="2077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167FA7A-1146-9813-EA2D-8DDE6BF808F5}"/>
              </a:ext>
            </a:extLst>
          </p:cNvPr>
          <p:cNvSpPr/>
          <p:nvPr/>
        </p:nvSpPr>
        <p:spPr>
          <a:xfrm>
            <a:off x="-18138" y="-15305"/>
            <a:ext cx="1894478" cy="1764344"/>
          </a:xfrm>
          <a:custGeom>
            <a:avLst/>
            <a:gdLst>
              <a:gd name="connsiteX0" fmla="*/ 0 w 1894478"/>
              <a:gd name="connsiteY0" fmla="*/ 0 h 1764344"/>
              <a:gd name="connsiteX1" fmla="*/ 1894478 w 1894478"/>
              <a:gd name="connsiteY1" fmla="*/ 0 h 1764344"/>
              <a:gd name="connsiteX2" fmla="*/ 1894478 w 1894478"/>
              <a:gd name="connsiteY2" fmla="*/ 1764344 h 1764344"/>
              <a:gd name="connsiteX3" fmla="*/ 0 w 1894478"/>
              <a:gd name="connsiteY3" fmla="*/ 1764344 h 1764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4478" h="1764344">
                <a:moveTo>
                  <a:pt x="0" y="0"/>
                </a:moveTo>
                <a:lnTo>
                  <a:pt x="1894478" y="0"/>
                </a:lnTo>
                <a:lnTo>
                  <a:pt x="1894478" y="1764344"/>
                </a:lnTo>
                <a:lnTo>
                  <a:pt x="0" y="176434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71936" y="2213446"/>
            <a:ext cx="778576" cy="778308"/>
          </a:xfrm>
          <a:custGeom>
            <a:avLst/>
            <a:gdLst/>
            <a:ahLst/>
            <a:cxnLst/>
            <a:rect l="l" t="t" r="r" b="b"/>
            <a:pathLst>
              <a:path w="778576" h="778308">
                <a:moveTo>
                  <a:pt x="0" y="0"/>
                </a:moveTo>
                <a:lnTo>
                  <a:pt x="778576" y="0"/>
                </a:lnTo>
                <a:lnTo>
                  <a:pt x="778576" y="778308"/>
                </a:lnTo>
                <a:lnTo>
                  <a:pt x="0" y="7783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661224" y="8726926"/>
            <a:ext cx="538944" cy="538758"/>
          </a:xfrm>
          <a:custGeom>
            <a:avLst/>
            <a:gdLst/>
            <a:ahLst/>
            <a:cxnLst/>
            <a:rect l="l" t="t" r="r" b="b"/>
            <a:pathLst>
              <a:path w="538944" h="538758">
                <a:moveTo>
                  <a:pt x="0" y="0"/>
                </a:moveTo>
                <a:lnTo>
                  <a:pt x="538944" y="0"/>
                </a:lnTo>
                <a:lnTo>
                  <a:pt x="538944" y="538758"/>
                </a:lnTo>
                <a:lnTo>
                  <a:pt x="0" y="5387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8902" y="8726946"/>
            <a:ext cx="831710" cy="831424"/>
          </a:xfrm>
          <a:custGeom>
            <a:avLst/>
            <a:gdLst/>
            <a:ahLst/>
            <a:cxnLst/>
            <a:rect l="l" t="t" r="r" b="b"/>
            <a:pathLst>
              <a:path w="831710" h="831424">
                <a:moveTo>
                  <a:pt x="0" y="0"/>
                </a:moveTo>
                <a:lnTo>
                  <a:pt x="831710" y="0"/>
                </a:lnTo>
                <a:lnTo>
                  <a:pt x="831710" y="831424"/>
                </a:lnTo>
                <a:lnTo>
                  <a:pt x="0" y="8314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718154" y="1945378"/>
            <a:ext cx="1262420" cy="1261986"/>
          </a:xfrm>
          <a:custGeom>
            <a:avLst/>
            <a:gdLst/>
            <a:ahLst/>
            <a:cxnLst/>
            <a:rect l="l" t="t" r="r" b="b"/>
            <a:pathLst>
              <a:path w="1262420" h="1261986">
                <a:moveTo>
                  <a:pt x="0" y="0"/>
                </a:moveTo>
                <a:lnTo>
                  <a:pt x="1262420" y="0"/>
                </a:lnTo>
                <a:lnTo>
                  <a:pt x="1262420" y="1261986"/>
                </a:lnTo>
                <a:lnTo>
                  <a:pt x="0" y="1261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1791632"/>
            <a:ext cx="6651479" cy="6651479"/>
          </a:xfrm>
          <a:custGeom>
            <a:avLst/>
            <a:gdLst/>
            <a:ahLst/>
            <a:cxnLst/>
            <a:rect l="l" t="t" r="r" b="b"/>
            <a:pathLst>
              <a:path w="6651479" h="6651479">
                <a:moveTo>
                  <a:pt x="0" y="0"/>
                </a:moveTo>
                <a:lnTo>
                  <a:pt x="6651479" y="0"/>
                </a:lnTo>
                <a:lnTo>
                  <a:pt x="6651479" y="6651478"/>
                </a:lnTo>
                <a:lnTo>
                  <a:pt x="0" y="665147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848600" y="3459921"/>
            <a:ext cx="8979327" cy="373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9600" dirty="0">
                <a:solidFill>
                  <a:srgbClr val="3BC57F"/>
                </a:solidFill>
                <a:latin typeface="Poppins ExtraBold" panose="00000900000000000000" pitchFamily="2" charset="0"/>
                <a:ea typeface="Poppins Ultra-Bold"/>
                <a:cs typeface="Poppins ExtraBold" panose="00000900000000000000" pitchFamily="2" charset="0"/>
                <a:sym typeface="Poppins Ultra-Bold"/>
              </a:rPr>
              <a:t>CO2 Emission Prediction From Vehicles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A4FC47-E513-18C6-C1F0-BCD7051EE644}"/>
              </a:ext>
            </a:extLst>
          </p:cNvPr>
          <p:cNvSpPr/>
          <p:nvPr/>
        </p:nvSpPr>
        <p:spPr>
          <a:xfrm>
            <a:off x="14020181" y="9284113"/>
            <a:ext cx="4253345" cy="1002887"/>
          </a:xfrm>
          <a:custGeom>
            <a:avLst/>
            <a:gdLst>
              <a:gd name="connsiteX0" fmla="*/ 2126673 w 4253345"/>
              <a:gd name="connsiteY0" fmla="*/ 0 h 1002887"/>
              <a:gd name="connsiteX1" fmla="*/ 4075535 w 4253345"/>
              <a:gd name="connsiteY1" fmla="*/ 807245 h 1002887"/>
              <a:gd name="connsiteX2" fmla="*/ 4253345 w 4253345"/>
              <a:gd name="connsiteY2" fmla="*/ 1002887 h 1002887"/>
              <a:gd name="connsiteX3" fmla="*/ 0 w 4253345"/>
              <a:gd name="connsiteY3" fmla="*/ 1002887 h 1002887"/>
              <a:gd name="connsiteX4" fmla="*/ 177811 w 4253345"/>
              <a:gd name="connsiteY4" fmla="*/ 807245 h 1002887"/>
              <a:gd name="connsiteX5" fmla="*/ 2126673 w 4253345"/>
              <a:gd name="connsiteY5" fmla="*/ 0 h 100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3345" h="1002887">
                <a:moveTo>
                  <a:pt x="2126673" y="0"/>
                </a:moveTo>
                <a:cubicBezTo>
                  <a:pt x="2887751" y="0"/>
                  <a:pt x="3576777" y="308488"/>
                  <a:pt x="4075535" y="807245"/>
                </a:cubicBezTo>
                <a:lnTo>
                  <a:pt x="4253345" y="1002887"/>
                </a:lnTo>
                <a:lnTo>
                  <a:pt x="0" y="1002887"/>
                </a:lnTo>
                <a:lnTo>
                  <a:pt x="177811" y="807245"/>
                </a:lnTo>
                <a:cubicBezTo>
                  <a:pt x="676568" y="308488"/>
                  <a:pt x="1365595" y="0"/>
                  <a:pt x="2126673" y="0"/>
                </a:cubicBezTo>
                <a:close/>
              </a:path>
            </a:pathLst>
          </a:custGeom>
          <a:solidFill>
            <a:srgbClr val="3BC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Freeform 2"/>
          <p:cNvSpPr/>
          <p:nvPr/>
        </p:nvSpPr>
        <p:spPr>
          <a:xfrm rot="-10800000">
            <a:off x="0" y="9669869"/>
            <a:ext cx="2468486" cy="617131"/>
          </a:xfrm>
          <a:custGeom>
            <a:avLst/>
            <a:gdLst/>
            <a:ahLst/>
            <a:cxnLst/>
            <a:rect l="l" t="t" r="r" b="b"/>
            <a:pathLst>
              <a:path w="2468486" h="1234262">
                <a:moveTo>
                  <a:pt x="0" y="0"/>
                </a:moveTo>
                <a:lnTo>
                  <a:pt x="2468486" y="0"/>
                </a:lnTo>
                <a:lnTo>
                  <a:pt x="2468486" y="1234262"/>
                </a:lnTo>
                <a:lnTo>
                  <a:pt x="0" y="1234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000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1000" y="-1"/>
            <a:ext cx="2468486" cy="932181"/>
          </a:xfrm>
          <a:custGeom>
            <a:avLst/>
            <a:gdLst/>
            <a:ahLst/>
            <a:cxnLst/>
            <a:rect l="l" t="t" r="r" b="b"/>
            <a:pathLst>
              <a:path w="2468486" h="1234262">
                <a:moveTo>
                  <a:pt x="0" y="0"/>
                </a:moveTo>
                <a:lnTo>
                  <a:pt x="2468486" y="0"/>
                </a:lnTo>
                <a:lnTo>
                  <a:pt x="2468486" y="1234262"/>
                </a:lnTo>
                <a:lnTo>
                  <a:pt x="0" y="1234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240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22492" y="9112141"/>
            <a:ext cx="1115840" cy="1115456"/>
          </a:xfrm>
          <a:custGeom>
            <a:avLst/>
            <a:gdLst/>
            <a:ahLst/>
            <a:cxnLst/>
            <a:rect l="l" t="t" r="r" b="b"/>
            <a:pathLst>
              <a:path w="1115840" h="1115456">
                <a:moveTo>
                  <a:pt x="0" y="0"/>
                </a:moveTo>
                <a:lnTo>
                  <a:pt x="1115840" y="0"/>
                </a:lnTo>
                <a:lnTo>
                  <a:pt x="1115840" y="1115456"/>
                </a:lnTo>
                <a:lnTo>
                  <a:pt x="0" y="1115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36840" y="932181"/>
            <a:ext cx="11101492" cy="8326119"/>
          </a:xfrm>
          <a:custGeom>
            <a:avLst/>
            <a:gdLst/>
            <a:ahLst/>
            <a:cxnLst/>
            <a:rect l="l" t="t" r="r" b="b"/>
            <a:pathLst>
              <a:path w="11101492" h="8326119">
                <a:moveTo>
                  <a:pt x="0" y="0"/>
                </a:moveTo>
                <a:lnTo>
                  <a:pt x="11101492" y="0"/>
                </a:lnTo>
                <a:lnTo>
                  <a:pt x="11101492" y="8326119"/>
                </a:lnTo>
                <a:lnTo>
                  <a:pt x="0" y="83261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468660" y="76925"/>
            <a:ext cx="7350681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9391" y="1895987"/>
            <a:ext cx="6117449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Correlation heatmap of the numerical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9391" y="3143762"/>
            <a:ext cx="6117449" cy="17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Parameters needed for CO2 emission prediction in decreasing order of importance are: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5638" y="6086987"/>
            <a:ext cx="2854236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Engine Size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5638" y="5286887"/>
            <a:ext cx="4245786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Fuel Consumption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5638" y="6887087"/>
            <a:ext cx="243611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Cylinders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8116679"/>
            <a:ext cx="2349861" cy="2170321"/>
          </a:xfrm>
          <a:custGeom>
            <a:avLst/>
            <a:gdLst/>
            <a:ahLst/>
            <a:cxnLst/>
            <a:rect l="l" t="t" r="r" b="b"/>
            <a:pathLst>
              <a:path w="3305674" h="3669003">
                <a:moveTo>
                  <a:pt x="0" y="0"/>
                </a:moveTo>
                <a:lnTo>
                  <a:pt x="3305674" y="0"/>
                </a:lnTo>
                <a:lnTo>
                  <a:pt x="3305674" y="3669002"/>
                </a:lnTo>
                <a:lnTo>
                  <a:pt x="0" y="3669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0676" t="1" r="1" b="-6905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98370" y="0"/>
            <a:ext cx="2089630" cy="2356900"/>
          </a:xfrm>
          <a:custGeom>
            <a:avLst/>
            <a:gdLst/>
            <a:ahLst/>
            <a:cxnLst/>
            <a:rect l="l" t="t" r="r" b="b"/>
            <a:pathLst>
              <a:path w="2590470" h="3104308">
                <a:moveTo>
                  <a:pt x="0" y="0"/>
                </a:moveTo>
                <a:lnTo>
                  <a:pt x="2590470" y="0"/>
                </a:lnTo>
                <a:lnTo>
                  <a:pt x="2590470" y="3104308"/>
                </a:lnTo>
                <a:lnTo>
                  <a:pt x="0" y="31043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1712" r="-2396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93605" y="9407712"/>
            <a:ext cx="794395" cy="879288"/>
          </a:xfrm>
          <a:custGeom>
            <a:avLst/>
            <a:gdLst/>
            <a:ahLst/>
            <a:cxnLst/>
            <a:rect l="l" t="t" r="r" b="b"/>
            <a:pathLst>
              <a:path w="1087310" h="1086936">
                <a:moveTo>
                  <a:pt x="0" y="0"/>
                </a:moveTo>
                <a:lnTo>
                  <a:pt x="1087310" y="0"/>
                </a:lnTo>
                <a:lnTo>
                  <a:pt x="1087310" y="1086936"/>
                </a:lnTo>
                <a:lnTo>
                  <a:pt x="0" y="10869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2" r="-36875" b="-2361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00707" y="382033"/>
            <a:ext cx="12686585" cy="145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Random Forest Model</a:t>
            </a:r>
          </a:p>
        </p:txBody>
      </p:sp>
      <p:sp>
        <p:nvSpPr>
          <p:cNvPr id="6" name="Freeform 6"/>
          <p:cNvSpPr/>
          <p:nvPr/>
        </p:nvSpPr>
        <p:spPr>
          <a:xfrm>
            <a:off x="6223892" y="2356900"/>
            <a:ext cx="9974478" cy="7480859"/>
          </a:xfrm>
          <a:custGeom>
            <a:avLst/>
            <a:gdLst/>
            <a:ahLst/>
            <a:cxnLst/>
            <a:rect l="l" t="t" r="r" b="b"/>
            <a:pathLst>
              <a:path w="9974478" h="7480859">
                <a:moveTo>
                  <a:pt x="0" y="0"/>
                </a:moveTo>
                <a:lnTo>
                  <a:pt x="9974478" y="0"/>
                </a:lnTo>
                <a:lnTo>
                  <a:pt x="9974478" y="7480859"/>
                </a:lnTo>
                <a:lnTo>
                  <a:pt x="0" y="74808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16978" y="3082667"/>
            <a:ext cx="4206914" cy="602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Attributes Taken:</a:t>
            </a:r>
            <a:r>
              <a:rPr lang="en-US" sz="3000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Fuel Consumption</a:t>
            </a: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Engine Size</a:t>
            </a: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Cylinder Count</a:t>
            </a:r>
          </a:p>
          <a:p>
            <a:pPr algn="l">
              <a:lnSpc>
                <a:spcPts val="4320"/>
              </a:lnSpc>
            </a:pPr>
            <a:endParaRPr lang="en-US" sz="3000">
              <a:solidFill>
                <a:srgbClr val="3BC57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 Accuracy:</a:t>
            </a: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96.59%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3BC57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Training Sample Size:</a:t>
            </a: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2173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3BC57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Testing Sample Size:</a:t>
            </a: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932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1406946" cy="1133814"/>
          </a:xfrm>
          <a:custGeom>
            <a:avLst/>
            <a:gdLst/>
            <a:ahLst/>
            <a:cxnLst/>
            <a:rect l="l" t="t" r="r" b="b"/>
            <a:pathLst>
              <a:path w="2441866" h="2441418">
                <a:moveTo>
                  <a:pt x="0" y="0"/>
                </a:moveTo>
                <a:lnTo>
                  <a:pt x="2441866" y="0"/>
                </a:lnTo>
                <a:lnTo>
                  <a:pt x="2441866" y="2441418"/>
                </a:lnTo>
                <a:lnTo>
                  <a:pt x="0" y="2441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73558" t="-115326" b="-2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58131" y="8692569"/>
            <a:ext cx="1929869" cy="1594431"/>
          </a:xfrm>
          <a:custGeom>
            <a:avLst/>
            <a:gdLst/>
            <a:ahLst/>
            <a:cxnLst/>
            <a:rect l="l" t="t" r="r" b="b"/>
            <a:pathLst>
              <a:path w="3104308" h="2590470">
                <a:moveTo>
                  <a:pt x="0" y="0"/>
                </a:moveTo>
                <a:lnTo>
                  <a:pt x="3104308" y="0"/>
                </a:lnTo>
                <a:lnTo>
                  <a:pt x="3104308" y="2590470"/>
                </a:lnTo>
                <a:lnTo>
                  <a:pt x="0" y="2590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60856" b="-6247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" y="-1"/>
            <a:ext cx="2332089" cy="1851439"/>
          </a:xfrm>
          <a:custGeom>
            <a:avLst/>
            <a:gdLst/>
            <a:ahLst/>
            <a:cxnLst/>
            <a:rect l="l" t="t" r="r" b="b"/>
            <a:pathLst>
              <a:path w="3104308" h="2590470">
                <a:moveTo>
                  <a:pt x="0" y="0"/>
                </a:moveTo>
                <a:lnTo>
                  <a:pt x="3104308" y="0"/>
                </a:lnTo>
                <a:lnTo>
                  <a:pt x="3104308" y="2590470"/>
                </a:lnTo>
                <a:lnTo>
                  <a:pt x="0" y="2590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113" t="-39916" b="-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15394" y="547014"/>
            <a:ext cx="1313002" cy="2625962"/>
          </a:xfrm>
          <a:custGeom>
            <a:avLst/>
            <a:gdLst/>
            <a:ahLst/>
            <a:cxnLst/>
            <a:rect l="l" t="t" r="r" b="b"/>
            <a:pathLst>
              <a:path w="1313002" h="2625962">
                <a:moveTo>
                  <a:pt x="0" y="0"/>
                </a:moveTo>
                <a:lnTo>
                  <a:pt x="1313002" y="0"/>
                </a:lnTo>
                <a:lnTo>
                  <a:pt x="1313002" y="2625962"/>
                </a:lnTo>
                <a:lnTo>
                  <a:pt x="0" y="2625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343900"/>
            <a:ext cx="918614" cy="1943100"/>
          </a:xfrm>
          <a:custGeom>
            <a:avLst/>
            <a:gdLst/>
            <a:ahLst/>
            <a:cxnLst/>
            <a:rect l="l" t="t" r="r" b="b"/>
            <a:pathLst>
              <a:path w="1071014" h="2141994">
                <a:moveTo>
                  <a:pt x="0" y="0"/>
                </a:moveTo>
                <a:lnTo>
                  <a:pt x="1071014" y="0"/>
                </a:lnTo>
                <a:lnTo>
                  <a:pt x="1071014" y="2141994"/>
                </a:lnTo>
                <a:lnTo>
                  <a:pt x="0" y="21419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6590" b="-1023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28925" y="952500"/>
            <a:ext cx="1503015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79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Hypothesis Development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0277" y="2838450"/>
            <a:ext cx="15447445" cy="641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Adoption of advanced fuel-efficient technologies and increased EV use: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Substantially decrease CO2 emissions from transportation over the years. </a:t>
            </a:r>
          </a:p>
          <a:p>
            <a:pPr algn="l">
              <a:lnSpc>
                <a:spcPts val="4320"/>
              </a:lnSpc>
            </a:pPr>
            <a:endParaRPr lang="en-US" sz="3600">
              <a:solidFill>
                <a:srgbClr val="3BC57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Detailed analysis will: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Reveal specific temporal and spatial patterns in CO2 emissions.</a:t>
            </a:r>
          </a:p>
          <a:p>
            <a:pPr algn="l">
              <a:lnSpc>
                <a:spcPts val="4320"/>
              </a:lnSpc>
            </a:pPr>
            <a:endParaRPr lang="en-US" sz="3600">
              <a:solidFill>
                <a:srgbClr val="3BC57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These patterns can be mitigated through: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Focused policy measures.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Targeted infrastructure development</a:t>
            </a:r>
          </a:p>
          <a:p>
            <a:pPr algn="l">
              <a:lnSpc>
                <a:spcPts val="3572"/>
              </a:lnSpc>
            </a:pPr>
            <a:endParaRPr lang="en-US" sz="3600">
              <a:solidFill>
                <a:srgbClr val="3BC57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3200" y="-197400"/>
            <a:ext cx="5236800" cy="10659600"/>
            <a:chOff x="0" y="0"/>
            <a:chExt cx="6982400" cy="142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460" cy="14212824"/>
            </a:xfrm>
            <a:custGeom>
              <a:avLst/>
              <a:gdLst/>
              <a:ahLst/>
              <a:cxnLst/>
              <a:rect l="l" t="t" r="r" b="b"/>
              <a:pathLst>
                <a:path w="6982460" h="14212824">
                  <a:moveTo>
                    <a:pt x="0" y="0"/>
                  </a:moveTo>
                  <a:lnTo>
                    <a:pt x="6982460" y="0"/>
                  </a:lnTo>
                  <a:lnTo>
                    <a:pt x="6982460" y="14212824"/>
                  </a:lnTo>
                  <a:lnTo>
                    <a:pt x="0" y="14212824"/>
                  </a:lnTo>
                  <a:close/>
                </a:path>
              </a:pathLst>
            </a:custGeom>
            <a:solidFill>
              <a:srgbClr val="1C1C1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65400" y="1797750"/>
            <a:ext cx="7184400" cy="7184400"/>
            <a:chOff x="0" y="0"/>
            <a:chExt cx="9579200" cy="9579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79229" cy="9579229"/>
            </a:xfrm>
            <a:custGeom>
              <a:avLst/>
              <a:gdLst/>
              <a:ahLst/>
              <a:cxnLst/>
              <a:rect l="l" t="t" r="r" b="b"/>
              <a:pathLst>
                <a:path w="9579229" h="9579229">
                  <a:moveTo>
                    <a:pt x="0" y="4789551"/>
                  </a:moveTo>
                  <a:cubicBezTo>
                    <a:pt x="0" y="2144395"/>
                    <a:pt x="2144395" y="0"/>
                    <a:pt x="4789551" y="0"/>
                  </a:cubicBezTo>
                  <a:cubicBezTo>
                    <a:pt x="7434707" y="0"/>
                    <a:pt x="9579229" y="2144395"/>
                    <a:pt x="9579229" y="4789551"/>
                  </a:cubicBezTo>
                  <a:cubicBezTo>
                    <a:pt x="9579229" y="7434707"/>
                    <a:pt x="7434834" y="9579229"/>
                    <a:pt x="4789551" y="9579229"/>
                  </a:cubicBezTo>
                  <a:cubicBezTo>
                    <a:pt x="2144268" y="9579229"/>
                    <a:pt x="0" y="7434834"/>
                    <a:pt x="0" y="4789551"/>
                  </a:cubicBezTo>
                  <a:close/>
                </a:path>
              </a:pathLst>
            </a:custGeom>
            <a:solidFill>
              <a:srgbClr val="3BC57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6183294" y="761992"/>
            <a:ext cx="1115710" cy="1115326"/>
          </a:xfrm>
          <a:custGeom>
            <a:avLst/>
            <a:gdLst/>
            <a:ahLst/>
            <a:cxnLst/>
            <a:rect l="l" t="t" r="r" b="b"/>
            <a:pathLst>
              <a:path w="1115710" h="1115326">
                <a:moveTo>
                  <a:pt x="0" y="0"/>
                </a:moveTo>
                <a:lnTo>
                  <a:pt x="1115710" y="0"/>
                </a:lnTo>
                <a:lnTo>
                  <a:pt x="1115710" y="1115326"/>
                </a:lnTo>
                <a:lnTo>
                  <a:pt x="0" y="1115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288456" y="8654188"/>
            <a:ext cx="753448" cy="753058"/>
          </a:xfrm>
          <a:custGeom>
            <a:avLst/>
            <a:gdLst/>
            <a:ahLst/>
            <a:cxnLst/>
            <a:rect l="l" t="t" r="r" b="b"/>
            <a:pathLst>
              <a:path w="753448" h="753058">
                <a:moveTo>
                  <a:pt x="0" y="0"/>
                </a:moveTo>
                <a:lnTo>
                  <a:pt x="753448" y="0"/>
                </a:lnTo>
                <a:lnTo>
                  <a:pt x="753448" y="753058"/>
                </a:lnTo>
                <a:lnTo>
                  <a:pt x="0" y="753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978013" y="3075000"/>
            <a:ext cx="3359173" cy="4114800"/>
          </a:xfrm>
          <a:custGeom>
            <a:avLst/>
            <a:gdLst/>
            <a:ahLst/>
            <a:cxnLst/>
            <a:rect l="l" t="t" r="r" b="b"/>
            <a:pathLst>
              <a:path w="3359173" h="4114800">
                <a:moveTo>
                  <a:pt x="0" y="0"/>
                </a:moveTo>
                <a:lnTo>
                  <a:pt x="3359174" y="0"/>
                </a:lnTo>
                <a:lnTo>
                  <a:pt x="33591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844552" y="6375412"/>
            <a:ext cx="5871150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1C1C1C"/>
                </a:solidFill>
                <a:latin typeface="Open Sans"/>
                <a:ea typeface="Open Sans"/>
                <a:cs typeface="Open Sans"/>
                <a:sym typeface="Open Sans"/>
              </a:rPr>
              <a:t>Proposed Solution</a:t>
            </a:r>
          </a:p>
          <a:p>
            <a:pPr marL="777240" lvl="1" indent="-388620" algn="just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1C1C1C"/>
                </a:solidFill>
                <a:latin typeface="Open Sans"/>
                <a:ea typeface="Open Sans"/>
                <a:cs typeface="Open Sans"/>
                <a:sym typeface="Open Sans"/>
              </a:rPr>
              <a:t>Implementation Plan</a:t>
            </a:r>
          </a:p>
          <a:p>
            <a:pPr marL="777240" lvl="1" indent="-388620" algn="just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1C1C1C"/>
                </a:solidFill>
                <a:latin typeface="Open Sans"/>
                <a:ea typeface="Open Sans"/>
                <a:cs typeface="Open Sans"/>
                <a:sym typeface="Open Sans"/>
              </a:rPr>
              <a:t>Alignment with SDG’s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41904" y="2979750"/>
            <a:ext cx="5476445" cy="312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3BC57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Solution </a:t>
            </a:r>
          </a:p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3BC57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Design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B0B17A4-770B-9C4B-E9E6-9BB49DC0A5D6}"/>
              </a:ext>
            </a:extLst>
          </p:cNvPr>
          <p:cNvSpPr/>
          <p:nvPr/>
        </p:nvSpPr>
        <p:spPr>
          <a:xfrm>
            <a:off x="0" y="0"/>
            <a:ext cx="3975426" cy="2127612"/>
          </a:xfrm>
          <a:custGeom>
            <a:avLst/>
            <a:gdLst>
              <a:gd name="connsiteX0" fmla="*/ 0 w 3975426"/>
              <a:gd name="connsiteY0" fmla="*/ 0 h 2127612"/>
              <a:gd name="connsiteX1" fmla="*/ 3975426 w 3975426"/>
              <a:gd name="connsiteY1" fmla="*/ 0 h 2127612"/>
              <a:gd name="connsiteX2" fmla="*/ 3926292 w 3975426"/>
              <a:gd name="connsiteY2" fmla="*/ 191087 h 2127612"/>
              <a:gd name="connsiteX3" fmla="*/ 1294094 w 3975426"/>
              <a:gd name="connsiteY3" fmla="*/ 2127612 h 2127612"/>
              <a:gd name="connsiteX4" fmla="*/ 221293 w 3975426"/>
              <a:gd name="connsiteY4" fmla="*/ 1911024 h 2127612"/>
              <a:gd name="connsiteX5" fmla="*/ 0 w 3975426"/>
              <a:gd name="connsiteY5" fmla="*/ 1804421 h 212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5426" h="2127612">
                <a:moveTo>
                  <a:pt x="0" y="0"/>
                </a:moveTo>
                <a:lnTo>
                  <a:pt x="3975426" y="0"/>
                </a:lnTo>
                <a:lnTo>
                  <a:pt x="3926292" y="191087"/>
                </a:lnTo>
                <a:cubicBezTo>
                  <a:pt x="3577337" y="1313012"/>
                  <a:pt x="2530846" y="2127612"/>
                  <a:pt x="1294094" y="2127612"/>
                </a:cubicBezTo>
                <a:cubicBezTo>
                  <a:pt x="913555" y="2127612"/>
                  <a:pt x="551029" y="2050490"/>
                  <a:pt x="221293" y="1911024"/>
                </a:cubicBezTo>
                <a:lnTo>
                  <a:pt x="0" y="1804421"/>
                </a:lnTo>
                <a:close/>
              </a:path>
            </a:pathLst>
          </a:custGeom>
          <a:solidFill>
            <a:srgbClr val="3BC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" name="Chord 12">
            <a:extLst>
              <a:ext uri="{FF2B5EF4-FFF2-40B4-BE49-F238E27FC236}">
                <a16:creationId xmlns:a16="http://schemas.microsoft.com/office/drawing/2014/main" id="{ED9737AC-2BD7-20C6-CB23-C4321091CAB0}"/>
              </a:ext>
            </a:extLst>
          </p:cNvPr>
          <p:cNvSpPr/>
          <p:nvPr/>
        </p:nvSpPr>
        <p:spPr>
          <a:xfrm rot="5400000">
            <a:off x="13244370" y="8390426"/>
            <a:ext cx="4920904" cy="5501644"/>
          </a:xfrm>
          <a:prstGeom prst="chord">
            <a:avLst>
              <a:gd name="adj1" fmla="val 6485759"/>
              <a:gd name="adj2" fmla="val 15097035"/>
            </a:avLst>
          </a:prstGeom>
          <a:solidFill>
            <a:srgbClr val="3BC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294094" y="1333492"/>
            <a:ext cx="1115710" cy="1115326"/>
          </a:xfrm>
          <a:custGeom>
            <a:avLst/>
            <a:gdLst/>
            <a:ahLst/>
            <a:cxnLst/>
            <a:rect l="l" t="t" r="r" b="b"/>
            <a:pathLst>
              <a:path w="1115710" h="1115326">
                <a:moveTo>
                  <a:pt x="0" y="0"/>
                </a:moveTo>
                <a:lnTo>
                  <a:pt x="1115710" y="0"/>
                </a:lnTo>
                <a:lnTo>
                  <a:pt x="1115710" y="1115326"/>
                </a:lnTo>
                <a:lnTo>
                  <a:pt x="0" y="1115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899694" y="8149892"/>
            <a:ext cx="1115710" cy="1115326"/>
          </a:xfrm>
          <a:custGeom>
            <a:avLst/>
            <a:gdLst/>
            <a:ahLst/>
            <a:cxnLst/>
            <a:rect l="l" t="t" r="r" b="b"/>
            <a:pathLst>
              <a:path w="1115710" h="1115326">
                <a:moveTo>
                  <a:pt x="0" y="0"/>
                </a:moveTo>
                <a:lnTo>
                  <a:pt x="1115710" y="0"/>
                </a:lnTo>
                <a:lnTo>
                  <a:pt x="1115710" y="1115326"/>
                </a:lnTo>
                <a:lnTo>
                  <a:pt x="0" y="1115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51452" y="8407160"/>
            <a:ext cx="600978" cy="600772"/>
          </a:xfrm>
          <a:custGeom>
            <a:avLst/>
            <a:gdLst/>
            <a:ahLst/>
            <a:cxnLst/>
            <a:rect l="l" t="t" r="r" b="b"/>
            <a:pathLst>
              <a:path w="600978" h="600772">
                <a:moveTo>
                  <a:pt x="0" y="0"/>
                </a:moveTo>
                <a:lnTo>
                  <a:pt x="600978" y="0"/>
                </a:lnTo>
                <a:lnTo>
                  <a:pt x="600978" y="600772"/>
                </a:lnTo>
                <a:lnTo>
                  <a:pt x="0" y="600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99576" y="914426"/>
            <a:ext cx="810770" cy="810492"/>
          </a:xfrm>
          <a:custGeom>
            <a:avLst/>
            <a:gdLst/>
            <a:ahLst/>
            <a:cxnLst/>
            <a:rect l="l" t="t" r="r" b="b"/>
            <a:pathLst>
              <a:path w="810770" h="810492">
                <a:moveTo>
                  <a:pt x="0" y="0"/>
                </a:moveTo>
                <a:lnTo>
                  <a:pt x="810770" y="0"/>
                </a:lnTo>
                <a:lnTo>
                  <a:pt x="810770" y="810492"/>
                </a:lnTo>
                <a:lnTo>
                  <a:pt x="0" y="8104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024817" y="3806492"/>
            <a:ext cx="12238366" cy="434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Objective:</a:t>
            </a: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Develop a machine learning model to predict CO2 emissions based on vehicle mpg, cylinder count, and engine size.</a:t>
            </a:r>
          </a:p>
          <a:p>
            <a:pPr algn="just">
              <a:lnSpc>
                <a:spcPts val="4320"/>
              </a:lnSpc>
              <a:spcBef>
                <a:spcPct val="0"/>
              </a:spcBef>
            </a:pPr>
            <a:endParaRPr lang="en-US" sz="36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Impact:</a:t>
            </a: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This solution helps manufacturers design more fuel-efficient vehicles, aids policymakers in enforcing environmental regulations, and raises public awareness about emissions.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33010" y="1753493"/>
            <a:ext cx="11021979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3BC57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01 Proposed Solution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EA6B752-108D-06B9-2B30-833540A66C6D}"/>
              </a:ext>
            </a:extLst>
          </p:cNvPr>
          <p:cNvSpPr/>
          <p:nvPr/>
        </p:nvSpPr>
        <p:spPr>
          <a:xfrm>
            <a:off x="0" y="-7598"/>
            <a:ext cx="1802733" cy="2846200"/>
          </a:xfrm>
          <a:custGeom>
            <a:avLst/>
            <a:gdLst>
              <a:gd name="connsiteX0" fmla="*/ 0 w 1802733"/>
              <a:gd name="connsiteY0" fmla="*/ 0 h 2846200"/>
              <a:gd name="connsiteX1" fmla="*/ 1788881 w 1802733"/>
              <a:gd name="connsiteY1" fmla="*/ 0 h 2846200"/>
              <a:gd name="connsiteX2" fmla="*/ 1794697 w 1802733"/>
              <a:gd name="connsiteY2" fmla="*/ 50914 h 2846200"/>
              <a:gd name="connsiteX3" fmla="*/ 1802733 w 1802733"/>
              <a:gd name="connsiteY3" fmla="*/ 262970 h 2846200"/>
              <a:gd name="connsiteX4" fmla="*/ 119427 w 1802733"/>
              <a:gd name="connsiteY4" fmla="*/ 2802489 h 2846200"/>
              <a:gd name="connsiteX5" fmla="*/ 0 w 1802733"/>
              <a:gd name="connsiteY5" fmla="*/ 2846200 h 284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2733" h="2846200">
                <a:moveTo>
                  <a:pt x="0" y="0"/>
                </a:moveTo>
                <a:lnTo>
                  <a:pt x="1788881" y="0"/>
                </a:lnTo>
                <a:lnTo>
                  <a:pt x="1794697" y="50914"/>
                </a:lnTo>
                <a:cubicBezTo>
                  <a:pt x="1800022" y="120901"/>
                  <a:pt x="1802733" y="191619"/>
                  <a:pt x="1802733" y="262970"/>
                </a:cubicBezTo>
                <a:cubicBezTo>
                  <a:pt x="1802733" y="1404587"/>
                  <a:pt x="1108636" y="2384089"/>
                  <a:pt x="119427" y="2802489"/>
                </a:cubicBezTo>
                <a:lnTo>
                  <a:pt x="0" y="2846200"/>
                </a:lnTo>
                <a:close/>
              </a:path>
            </a:pathLst>
          </a:custGeom>
          <a:solidFill>
            <a:srgbClr val="3BC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5825FD-A2E5-D70D-6990-D3D0E8AD7F70}"/>
              </a:ext>
            </a:extLst>
          </p:cNvPr>
          <p:cNvSpPr/>
          <p:nvPr/>
        </p:nvSpPr>
        <p:spPr>
          <a:xfrm>
            <a:off x="16660731" y="2400300"/>
            <a:ext cx="1625859" cy="5023690"/>
          </a:xfrm>
          <a:custGeom>
            <a:avLst/>
            <a:gdLst>
              <a:gd name="connsiteX0" fmla="*/ 1625859 w 1625859"/>
              <a:gd name="connsiteY0" fmla="*/ 0 h 5023690"/>
              <a:gd name="connsiteX1" fmla="*/ 1625859 w 1625859"/>
              <a:gd name="connsiteY1" fmla="*/ 5023690 h 5023690"/>
              <a:gd name="connsiteX2" fmla="*/ 1442383 w 1625859"/>
              <a:gd name="connsiteY2" fmla="*/ 4935305 h 5023690"/>
              <a:gd name="connsiteX3" fmla="*/ 0 w 1625859"/>
              <a:gd name="connsiteY3" fmla="*/ 2511845 h 5023690"/>
              <a:gd name="connsiteX4" fmla="*/ 1442383 w 1625859"/>
              <a:gd name="connsiteY4" fmla="*/ 88385 h 5023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5859" h="5023690">
                <a:moveTo>
                  <a:pt x="1625859" y="0"/>
                </a:moveTo>
                <a:lnTo>
                  <a:pt x="1625859" y="5023690"/>
                </a:lnTo>
                <a:lnTo>
                  <a:pt x="1442383" y="4935305"/>
                </a:lnTo>
                <a:cubicBezTo>
                  <a:pt x="583235" y="4468588"/>
                  <a:pt x="0" y="3558328"/>
                  <a:pt x="0" y="2511845"/>
                </a:cubicBezTo>
                <a:cubicBezTo>
                  <a:pt x="0" y="1465363"/>
                  <a:pt x="583235" y="555103"/>
                  <a:pt x="1442383" y="88385"/>
                </a:cubicBezTo>
                <a:close/>
              </a:path>
            </a:pathLst>
          </a:custGeom>
          <a:solidFill>
            <a:srgbClr val="3BC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Freeform 2"/>
          <p:cNvSpPr/>
          <p:nvPr/>
        </p:nvSpPr>
        <p:spPr>
          <a:xfrm rot="-10800000">
            <a:off x="-1" y="4426517"/>
            <a:ext cx="15287125" cy="3571085"/>
          </a:xfrm>
          <a:custGeom>
            <a:avLst/>
            <a:gdLst/>
            <a:ahLst/>
            <a:cxnLst/>
            <a:rect l="l" t="t" r="r" b="b"/>
            <a:pathLst>
              <a:path w="16931871" h="3571085">
                <a:moveTo>
                  <a:pt x="0" y="0"/>
                </a:moveTo>
                <a:lnTo>
                  <a:pt x="16931871" y="0"/>
                </a:lnTo>
                <a:lnTo>
                  <a:pt x="16931871" y="3571085"/>
                </a:lnTo>
                <a:lnTo>
                  <a:pt x="0" y="3571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46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9052754"/>
            <a:ext cx="2364304" cy="1234262"/>
          </a:xfrm>
          <a:custGeom>
            <a:avLst/>
            <a:gdLst/>
            <a:ahLst/>
            <a:cxnLst/>
            <a:rect l="l" t="t" r="r" b="b"/>
            <a:pathLst>
              <a:path w="2468486" h="1234262">
                <a:moveTo>
                  <a:pt x="0" y="0"/>
                </a:moveTo>
                <a:lnTo>
                  <a:pt x="2468486" y="0"/>
                </a:lnTo>
                <a:lnTo>
                  <a:pt x="2468486" y="1234262"/>
                </a:lnTo>
                <a:lnTo>
                  <a:pt x="0" y="1234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26" t="3510" r="-80" b="-351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24118" y="0"/>
            <a:ext cx="2363882" cy="1098666"/>
          </a:xfrm>
          <a:custGeom>
            <a:avLst/>
            <a:gdLst/>
            <a:ahLst/>
            <a:cxnLst/>
            <a:rect l="l" t="t" r="r" b="b"/>
            <a:pathLst>
              <a:path w="2468486" h="1234262">
                <a:moveTo>
                  <a:pt x="0" y="0"/>
                </a:moveTo>
                <a:lnTo>
                  <a:pt x="2468486" y="0"/>
                </a:lnTo>
                <a:lnTo>
                  <a:pt x="2468486" y="1234262"/>
                </a:lnTo>
                <a:lnTo>
                  <a:pt x="0" y="1234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1" t="-12342" r="-442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9530" y="1047554"/>
            <a:ext cx="1136388" cy="1136520"/>
          </a:xfrm>
          <a:custGeom>
            <a:avLst/>
            <a:gdLst/>
            <a:ahLst/>
            <a:cxnLst/>
            <a:rect l="l" t="t" r="r" b="b"/>
            <a:pathLst>
              <a:path w="1136388" h="1136520">
                <a:moveTo>
                  <a:pt x="0" y="0"/>
                </a:moveTo>
                <a:lnTo>
                  <a:pt x="1136388" y="0"/>
                </a:lnTo>
                <a:lnTo>
                  <a:pt x="1136388" y="1136520"/>
                </a:lnTo>
                <a:lnTo>
                  <a:pt x="0" y="11365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71426" y="8695632"/>
            <a:ext cx="637100" cy="637142"/>
          </a:xfrm>
          <a:custGeom>
            <a:avLst/>
            <a:gdLst/>
            <a:ahLst/>
            <a:cxnLst/>
            <a:rect l="l" t="t" r="r" b="b"/>
            <a:pathLst>
              <a:path w="637100" h="637142">
                <a:moveTo>
                  <a:pt x="0" y="0"/>
                </a:moveTo>
                <a:lnTo>
                  <a:pt x="637100" y="0"/>
                </a:lnTo>
                <a:lnTo>
                  <a:pt x="637100" y="637142"/>
                </a:lnTo>
                <a:lnTo>
                  <a:pt x="0" y="6371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378276" y="757232"/>
            <a:ext cx="637100" cy="637142"/>
          </a:xfrm>
          <a:custGeom>
            <a:avLst/>
            <a:gdLst/>
            <a:ahLst/>
            <a:cxnLst/>
            <a:rect l="l" t="t" r="r" b="b"/>
            <a:pathLst>
              <a:path w="637100" h="637142">
                <a:moveTo>
                  <a:pt x="0" y="0"/>
                </a:moveTo>
                <a:lnTo>
                  <a:pt x="637100" y="0"/>
                </a:lnTo>
                <a:lnTo>
                  <a:pt x="637100" y="637142"/>
                </a:lnTo>
                <a:lnTo>
                  <a:pt x="0" y="6371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025918" y="4524913"/>
            <a:ext cx="1437170" cy="1437170"/>
          </a:xfrm>
          <a:custGeom>
            <a:avLst/>
            <a:gdLst/>
            <a:ahLst/>
            <a:cxnLst/>
            <a:rect l="l" t="t" r="r" b="b"/>
            <a:pathLst>
              <a:path w="1437170" h="1437170">
                <a:moveTo>
                  <a:pt x="0" y="0"/>
                </a:moveTo>
                <a:lnTo>
                  <a:pt x="1437170" y="0"/>
                </a:lnTo>
                <a:lnTo>
                  <a:pt x="1437170" y="1437170"/>
                </a:lnTo>
                <a:lnTo>
                  <a:pt x="0" y="14371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776702" y="1308649"/>
            <a:ext cx="12734595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3BC57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02 Implementation Plan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2023" y="3340669"/>
            <a:ext cx="3063322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Collection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33219" y="3340669"/>
            <a:ext cx="3085441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Preprocessing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61971" y="3340669"/>
            <a:ext cx="325082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 Engineering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28664" y="8534248"/>
            <a:ext cx="395265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 Selection and Training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73435" y="8534248"/>
            <a:ext cx="2950253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 Evaluation</a:t>
            </a:r>
          </a:p>
        </p:txBody>
      </p:sp>
      <p:sp>
        <p:nvSpPr>
          <p:cNvPr id="19" name="Freeform 19"/>
          <p:cNvSpPr/>
          <p:nvPr/>
        </p:nvSpPr>
        <p:spPr>
          <a:xfrm>
            <a:off x="7157354" y="4524913"/>
            <a:ext cx="1437170" cy="1437170"/>
          </a:xfrm>
          <a:custGeom>
            <a:avLst/>
            <a:gdLst/>
            <a:ahLst/>
            <a:cxnLst/>
            <a:rect l="l" t="t" r="r" b="b"/>
            <a:pathLst>
              <a:path w="1437170" h="1437170">
                <a:moveTo>
                  <a:pt x="0" y="0"/>
                </a:moveTo>
                <a:lnTo>
                  <a:pt x="1437171" y="0"/>
                </a:lnTo>
                <a:lnTo>
                  <a:pt x="1437171" y="1437170"/>
                </a:lnTo>
                <a:lnTo>
                  <a:pt x="0" y="14371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290225" y="4524913"/>
            <a:ext cx="1437170" cy="1437170"/>
          </a:xfrm>
          <a:custGeom>
            <a:avLst/>
            <a:gdLst/>
            <a:ahLst/>
            <a:cxnLst/>
            <a:rect l="l" t="t" r="r" b="b"/>
            <a:pathLst>
              <a:path w="1437170" h="1437170">
                <a:moveTo>
                  <a:pt x="0" y="0"/>
                </a:moveTo>
                <a:lnTo>
                  <a:pt x="1437170" y="0"/>
                </a:lnTo>
                <a:lnTo>
                  <a:pt x="1437170" y="1437170"/>
                </a:lnTo>
                <a:lnTo>
                  <a:pt x="0" y="14371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829977" y="7001828"/>
            <a:ext cx="1437170" cy="1437170"/>
          </a:xfrm>
          <a:custGeom>
            <a:avLst/>
            <a:gdLst/>
            <a:ahLst/>
            <a:cxnLst/>
            <a:rect l="l" t="t" r="r" b="b"/>
            <a:pathLst>
              <a:path w="1437170" h="1437170">
                <a:moveTo>
                  <a:pt x="0" y="0"/>
                </a:moveTo>
                <a:lnTo>
                  <a:pt x="1437170" y="0"/>
                </a:lnTo>
                <a:lnTo>
                  <a:pt x="1437170" y="1437170"/>
                </a:lnTo>
                <a:lnTo>
                  <a:pt x="0" y="14371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089748" y="7001828"/>
            <a:ext cx="1437170" cy="1437170"/>
          </a:xfrm>
          <a:custGeom>
            <a:avLst/>
            <a:gdLst/>
            <a:ahLst/>
            <a:cxnLst/>
            <a:rect l="l" t="t" r="r" b="b"/>
            <a:pathLst>
              <a:path w="1437170" h="1437170">
                <a:moveTo>
                  <a:pt x="0" y="0"/>
                </a:moveTo>
                <a:lnTo>
                  <a:pt x="1437170" y="0"/>
                </a:lnTo>
                <a:lnTo>
                  <a:pt x="1437170" y="1437170"/>
                </a:lnTo>
                <a:lnTo>
                  <a:pt x="0" y="14371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9E33DFC-DA4E-8F03-EB70-D7F1165B6297}"/>
              </a:ext>
            </a:extLst>
          </p:cNvPr>
          <p:cNvSpPr/>
          <p:nvPr/>
        </p:nvSpPr>
        <p:spPr>
          <a:xfrm>
            <a:off x="13139754" y="5992502"/>
            <a:ext cx="5148247" cy="4294499"/>
          </a:xfrm>
          <a:custGeom>
            <a:avLst/>
            <a:gdLst>
              <a:gd name="connsiteX0" fmla="*/ 4981317 w 5148247"/>
              <a:gd name="connsiteY0" fmla="*/ 0 h 4294499"/>
              <a:gd name="connsiteX1" fmla="*/ 5148247 w 5148247"/>
              <a:gd name="connsiteY1" fmla="*/ 4225 h 4294499"/>
              <a:gd name="connsiteX2" fmla="*/ 5148247 w 5148247"/>
              <a:gd name="connsiteY2" fmla="*/ 4294499 h 4294499"/>
              <a:gd name="connsiteX3" fmla="*/ 0 w 5148247"/>
              <a:gd name="connsiteY3" fmla="*/ 4294499 h 4294499"/>
              <a:gd name="connsiteX4" fmla="*/ 2730 w 5148247"/>
              <a:gd name="connsiteY4" fmla="*/ 4272992 h 4294499"/>
              <a:gd name="connsiteX5" fmla="*/ 4981317 w 5148247"/>
              <a:gd name="connsiteY5" fmla="*/ 0 h 429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8247" h="4294499">
                <a:moveTo>
                  <a:pt x="4981317" y="0"/>
                </a:moveTo>
                <a:lnTo>
                  <a:pt x="5148247" y="4225"/>
                </a:lnTo>
                <a:lnTo>
                  <a:pt x="5148247" y="4294499"/>
                </a:lnTo>
                <a:lnTo>
                  <a:pt x="0" y="4294499"/>
                </a:lnTo>
                <a:lnTo>
                  <a:pt x="2730" y="4272992"/>
                </a:lnTo>
                <a:cubicBezTo>
                  <a:pt x="372133" y="1853459"/>
                  <a:pt x="2460449" y="0"/>
                  <a:pt x="4981317" y="0"/>
                </a:cubicBezTo>
                <a:close/>
              </a:path>
            </a:pathLst>
          </a:custGeom>
          <a:solidFill>
            <a:srgbClr val="3BC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AAA7AE9-B091-5457-9FDB-4DFE3F22504B}"/>
              </a:ext>
            </a:extLst>
          </p:cNvPr>
          <p:cNvSpPr/>
          <p:nvPr/>
        </p:nvSpPr>
        <p:spPr>
          <a:xfrm>
            <a:off x="1298993" y="8354800"/>
            <a:ext cx="4048057" cy="1932200"/>
          </a:xfrm>
          <a:custGeom>
            <a:avLst/>
            <a:gdLst>
              <a:gd name="connsiteX0" fmla="*/ 2024028 w 4048057"/>
              <a:gd name="connsiteY0" fmla="*/ 0 h 1932200"/>
              <a:gd name="connsiteX1" fmla="*/ 4042474 w 4048057"/>
              <a:gd name="connsiteY1" fmla="*/ 1821633 h 1932200"/>
              <a:gd name="connsiteX2" fmla="*/ 4048057 w 4048057"/>
              <a:gd name="connsiteY2" fmla="*/ 1932200 h 1932200"/>
              <a:gd name="connsiteX3" fmla="*/ 0 w 4048057"/>
              <a:gd name="connsiteY3" fmla="*/ 1932200 h 1932200"/>
              <a:gd name="connsiteX4" fmla="*/ 5582 w 4048057"/>
              <a:gd name="connsiteY4" fmla="*/ 1821633 h 1932200"/>
              <a:gd name="connsiteX5" fmla="*/ 2024028 w 4048057"/>
              <a:gd name="connsiteY5" fmla="*/ 0 h 19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48057" h="1932200">
                <a:moveTo>
                  <a:pt x="2024028" y="0"/>
                </a:moveTo>
                <a:cubicBezTo>
                  <a:pt x="3074536" y="0"/>
                  <a:pt x="3938573" y="798449"/>
                  <a:pt x="4042474" y="1821633"/>
                </a:cubicBezTo>
                <a:lnTo>
                  <a:pt x="4048057" y="1932200"/>
                </a:lnTo>
                <a:lnTo>
                  <a:pt x="0" y="1932200"/>
                </a:lnTo>
                <a:lnTo>
                  <a:pt x="5582" y="1821633"/>
                </a:lnTo>
                <a:cubicBezTo>
                  <a:pt x="109483" y="798449"/>
                  <a:pt x="973520" y="0"/>
                  <a:pt x="2024028" y="0"/>
                </a:cubicBezTo>
                <a:close/>
              </a:path>
            </a:pathLst>
          </a:custGeom>
          <a:solidFill>
            <a:srgbClr val="3BC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3BC57F"/>
              </a:solidFill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13456400" y="0"/>
            <a:ext cx="3488498" cy="1638530"/>
          </a:xfrm>
          <a:custGeom>
            <a:avLst/>
            <a:gdLst/>
            <a:ahLst/>
            <a:cxnLst/>
            <a:rect l="l" t="t" r="r" b="b"/>
            <a:pathLst>
              <a:path w="3488498" h="1744278">
                <a:moveTo>
                  <a:pt x="0" y="0"/>
                </a:moveTo>
                <a:lnTo>
                  <a:pt x="3488498" y="0"/>
                </a:lnTo>
                <a:lnTo>
                  <a:pt x="3488498" y="1744278"/>
                </a:lnTo>
                <a:lnTo>
                  <a:pt x="0" y="17442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45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72852"/>
            <a:ext cx="1050954" cy="2277332"/>
          </a:xfrm>
          <a:custGeom>
            <a:avLst/>
            <a:gdLst/>
            <a:ahLst/>
            <a:cxnLst/>
            <a:rect l="l" t="t" r="r" b="b"/>
            <a:pathLst>
              <a:path w="1138684" h="2277332">
                <a:moveTo>
                  <a:pt x="0" y="0"/>
                </a:moveTo>
                <a:lnTo>
                  <a:pt x="1138684" y="0"/>
                </a:lnTo>
                <a:lnTo>
                  <a:pt x="1138684" y="2277332"/>
                </a:lnTo>
                <a:lnTo>
                  <a:pt x="0" y="2277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34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455924" y="9258300"/>
            <a:ext cx="1257054" cy="1028700"/>
          </a:xfrm>
          <a:custGeom>
            <a:avLst/>
            <a:gdLst/>
            <a:ahLst/>
            <a:cxnLst/>
            <a:rect l="l" t="t" r="r" b="b"/>
            <a:pathLst>
              <a:path w="1257054" h="1256622">
                <a:moveTo>
                  <a:pt x="0" y="0"/>
                </a:moveTo>
                <a:lnTo>
                  <a:pt x="1257054" y="0"/>
                </a:lnTo>
                <a:lnTo>
                  <a:pt x="1257054" y="1256622"/>
                </a:lnTo>
                <a:lnTo>
                  <a:pt x="0" y="12566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2215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67692" y="1552805"/>
            <a:ext cx="12952617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3BC57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03 Alignment with SDGs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61246" y="3380272"/>
            <a:ext cx="11365509" cy="316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599" dirty="0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SDG 3: </a:t>
            </a:r>
            <a:r>
              <a:rPr lang="en-US" sz="3599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Good Health and Well-Being</a:t>
            </a: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599" dirty="0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SDG 7:</a:t>
            </a:r>
            <a:r>
              <a:rPr lang="en-US" sz="3599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Affordable and Clean Energy</a:t>
            </a: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599" dirty="0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SDG 9: </a:t>
            </a:r>
            <a:r>
              <a:rPr lang="en-US" sz="3599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Industry, Innovation and Infrastructure</a:t>
            </a: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599" dirty="0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SDG 11:</a:t>
            </a:r>
            <a:r>
              <a:rPr lang="en-US" sz="3599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Sustainable Cities and Communities</a:t>
            </a: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599" dirty="0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SDG 13:</a:t>
            </a:r>
            <a:r>
              <a:rPr lang="en-US" sz="3599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Climate Action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197"/>
            <a:ext cx="1459756" cy="2590470"/>
          </a:xfrm>
          <a:custGeom>
            <a:avLst/>
            <a:gdLst/>
            <a:ahLst/>
            <a:cxnLst/>
            <a:rect l="l" t="t" r="r" b="b"/>
            <a:pathLst>
              <a:path w="3104308" h="2590470">
                <a:moveTo>
                  <a:pt x="0" y="0"/>
                </a:moveTo>
                <a:lnTo>
                  <a:pt x="3104308" y="0"/>
                </a:lnTo>
                <a:lnTo>
                  <a:pt x="3104308" y="2590470"/>
                </a:lnTo>
                <a:lnTo>
                  <a:pt x="0" y="2590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2660" r="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82458" y="8309876"/>
            <a:ext cx="1405542" cy="1977124"/>
          </a:xfrm>
          <a:custGeom>
            <a:avLst/>
            <a:gdLst/>
            <a:ahLst/>
            <a:cxnLst/>
            <a:rect l="l" t="t" r="r" b="b"/>
            <a:pathLst>
              <a:path w="3104308" h="2590470">
                <a:moveTo>
                  <a:pt x="0" y="0"/>
                </a:moveTo>
                <a:lnTo>
                  <a:pt x="3104308" y="0"/>
                </a:lnTo>
                <a:lnTo>
                  <a:pt x="3104308" y="2590470"/>
                </a:lnTo>
                <a:lnTo>
                  <a:pt x="0" y="2590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20862" b="-3102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55474" y="3381300"/>
            <a:ext cx="538944" cy="538758"/>
          </a:xfrm>
          <a:custGeom>
            <a:avLst/>
            <a:gdLst/>
            <a:ahLst/>
            <a:cxnLst/>
            <a:rect l="l" t="t" r="r" b="b"/>
            <a:pathLst>
              <a:path w="538944" h="538758">
                <a:moveTo>
                  <a:pt x="0" y="0"/>
                </a:moveTo>
                <a:lnTo>
                  <a:pt x="538944" y="0"/>
                </a:lnTo>
                <a:lnTo>
                  <a:pt x="538944" y="538758"/>
                </a:lnTo>
                <a:lnTo>
                  <a:pt x="0" y="5387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29424" y="3381300"/>
            <a:ext cx="538944" cy="538758"/>
          </a:xfrm>
          <a:custGeom>
            <a:avLst/>
            <a:gdLst/>
            <a:ahLst/>
            <a:cxnLst/>
            <a:rect l="l" t="t" r="r" b="b"/>
            <a:pathLst>
              <a:path w="538944" h="538758">
                <a:moveTo>
                  <a:pt x="0" y="0"/>
                </a:moveTo>
                <a:lnTo>
                  <a:pt x="538944" y="0"/>
                </a:lnTo>
                <a:lnTo>
                  <a:pt x="538944" y="538758"/>
                </a:lnTo>
                <a:lnTo>
                  <a:pt x="0" y="5387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058420"/>
            <a:ext cx="1028700" cy="1228580"/>
          </a:xfrm>
          <a:custGeom>
            <a:avLst/>
            <a:gdLst/>
            <a:ahLst/>
            <a:cxnLst/>
            <a:rect l="l" t="t" r="r" b="b"/>
            <a:pathLst>
              <a:path w="1404550" h="1403936">
                <a:moveTo>
                  <a:pt x="0" y="0"/>
                </a:moveTo>
                <a:lnTo>
                  <a:pt x="1404550" y="0"/>
                </a:lnTo>
                <a:lnTo>
                  <a:pt x="1404550" y="1403936"/>
                </a:lnTo>
                <a:lnTo>
                  <a:pt x="0" y="14039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6536" t="1" b="-1427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636421" y="1445005"/>
            <a:ext cx="651579" cy="1136268"/>
          </a:xfrm>
          <a:custGeom>
            <a:avLst/>
            <a:gdLst/>
            <a:ahLst/>
            <a:cxnLst/>
            <a:rect l="l" t="t" r="r" b="b"/>
            <a:pathLst>
              <a:path w="983002" h="982534">
                <a:moveTo>
                  <a:pt x="0" y="0"/>
                </a:moveTo>
                <a:lnTo>
                  <a:pt x="983002" y="0"/>
                </a:lnTo>
                <a:lnTo>
                  <a:pt x="983002" y="982534"/>
                </a:lnTo>
                <a:lnTo>
                  <a:pt x="0" y="9825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r="-50865" b="135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67932" y="1730751"/>
            <a:ext cx="13752137" cy="7324792"/>
          </a:xfrm>
          <a:custGeom>
            <a:avLst/>
            <a:gdLst/>
            <a:ahLst/>
            <a:cxnLst/>
            <a:rect l="l" t="t" r="r" b="b"/>
            <a:pathLst>
              <a:path w="13752137" h="7324792">
                <a:moveTo>
                  <a:pt x="0" y="0"/>
                </a:moveTo>
                <a:lnTo>
                  <a:pt x="13752136" y="0"/>
                </a:lnTo>
                <a:lnTo>
                  <a:pt x="13752136" y="7324791"/>
                </a:lnTo>
                <a:lnTo>
                  <a:pt x="0" y="732479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612" r="-187" b="-675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480326" y="377"/>
            <a:ext cx="11327348" cy="1444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3BC57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Power BI Dashboard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67932" y="9341288"/>
            <a:ext cx="251152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u="sng" dirty="0">
                <a:solidFill>
                  <a:srgbClr val="3BC57F"/>
                </a:solidFill>
                <a:latin typeface="Open Sans"/>
                <a:ea typeface="Open Sans"/>
                <a:cs typeface="Open Sans"/>
                <a:sym typeface="Open Sans"/>
                <a:hlinkClick r:id="rId14" tooltip="https://github.com/Dhiraj832/CO2-Emission-Prediction-by-Vehicle-Data/blob/main/CO2%20emission.pbix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 link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62D3C0E-13C3-B360-FFFC-872F0C3AF207}"/>
              </a:ext>
            </a:extLst>
          </p:cNvPr>
          <p:cNvSpPr/>
          <p:nvPr/>
        </p:nvSpPr>
        <p:spPr>
          <a:xfrm>
            <a:off x="3350990" y="0"/>
            <a:ext cx="11586020" cy="10305392"/>
          </a:xfrm>
          <a:custGeom>
            <a:avLst/>
            <a:gdLst>
              <a:gd name="connsiteX0" fmla="*/ 3128707 w 11586020"/>
              <a:gd name="connsiteY0" fmla="*/ 0 h 10305392"/>
              <a:gd name="connsiteX1" fmla="*/ 8457313 w 11586020"/>
              <a:gd name="connsiteY1" fmla="*/ 0 h 10305392"/>
              <a:gd name="connsiteX2" fmla="*/ 8554303 w 11586020"/>
              <a:gd name="connsiteY2" fmla="*/ 49675 h 10305392"/>
              <a:gd name="connsiteX3" fmla="*/ 11586020 w 11586020"/>
              <a:gd name="connsiteY3" fmla="*/ 5143500 h 10305392"/>
              <a:gd name="connsiteX4" fmla="*/ 8554303 w 11586020"/>
              <a:gd name="connsiteY4" fmla="*/ 10237325 h 10305392"/>
              <a:gd name="connsiteX5" fmla="*/ 8421403 w 11586020"/>
              <a:gd name="connsiteY5" fmla="*/ 10305392 h 10305392"/>
              <a:gd name="connsiteX6" fmla="*/ 3164617 w 11586020"/>
              <a:gd name="connsiteY6" fmla="*/ 10305392 h 10305392"/>
              <a:gd name="connsiteX7" fmla="*/ 3031718 w 11586020"/>
              <a:gd name="connsiteY7" fmla="*/ 10237325 h 10305392"/>
              <a:gd name="connsiteX8" fmla="*/ 0 w 11586020"/>
              <a:gd name="connsiteY8" fmla="*/ 5143500 h 10305392"/>
              <a:gd name="connsiteX9" fmla="*/ 3031718 w 11586020"/>
              <a:gd name="connsiteY9" fmla="*/ 49675 h 1030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86020" h="10305392">
                <a:moveTo>
                  <a:pt x="3128707" y="0"/>
                </a:moveTo>
                <a:lnTo>
                  <a:pt x="8457313" y="0"/>
                </a:lnTo>
                <a:lnTo>
                  <a:pt x="8554303" y="49675"/>
                </a:lnTo>
                <a:cubicBezTo>
                  <a:pt x="10360130" y="1030660"/>
                  <a:pt x="11586020" y="2943919"/>
                  <a:pt x="11586020" y="5143500"/>
                </a:cubicBezTo>
                <a:cubicBezTo>
                  <a:pt x="11586020" y="7343082"/>
                  <a:pt x="10360130" y="9256341"/>
                  <a:pt x="8554303" y="10237325"/>
                </a:cubicBezTo>
                <a:lnTo>
                  <a:pt x="8421403" y="10305392"/>
                </a:lnTo>
                <a:lnTo>
                  <a:pt x="3164617" y="10305392"/>
                </a:lnTo>
                <a:lnTo>
                  <a:pt x="3031718" y="10237325"/>
                </a:lnTo>
                <a:cubicBezTo>
                  <a:pt x="1225891" y="9256341"/>
                  <a:pt x="0" y="7343082"/>
                  <a:pt x="0" y="5143500"/>
                </a:cubicBezTo>
                <a:cubicBezTo>
                  <a:pt x="0" y="2943919"/>
                  <a:pt x="1225891" y="1030660"/>
                  <a:pt x="3031718" y="4967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7291BA8-A44C-8005-B001-4F2625015862}"/>
              </a:ext>
            </a:extLst>
          </p:cNvPr>
          <p:cNvSpPr/>
          <p:nvPr/>
        </p:nvSpPr>
        <p:spPr>
          <a:xfrm>
            <a:off x="0" y="7405756"/>
            <a:ext cx="1952006" cy="2881244"/>
          </a:xfrm>
          <a:custGeom>
            <a:avLst/>
            <a:gdLst>
              <a:gd name="connsiteX0" fmla="*/ 0 w 1952006"/>
              <a:gd name="connsiteY0" fmla="*/ 0 h 2881244"/>
              <a:gd name="connsiteX1" fmla="*/ 148931 w 1952006"/>
              <a:gd name="connsiteY1" fmla="*/ 38294 h 2881244"/>
              <a:gd name="connsiteX2" fmla="*/ 1952006 w 1952006"/>
              <a:gd name="connsiteY2" fmla="*/ 2489101 h 2881244"/>
              <a:gd name="connsiteX3" fmla="*/ 1943233 w 1952006"/>
              <a:gd name="connsiteY3" fmla="*/ 2702821 h 2881244"/>
              <a:gd name="connsiteX4" fmla="*/ 1921145 w 1952006"/>
              <a:gd name="connsiteY4" fmla="*/ 2881244 h 2881244"/>
              <a:gd name="connsiteX5" fmla="*/ 0 w 1952006"/>
              <a:gd name="connsiteY5" fmla="*/ 2881244 h 2881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2006" h="2881244">
                <a:moveTo>
                  <a:pt x="0" y="0"/>
                </a:moveTo>
                <a:lnTo>
                  <a:pt x="148931" y="38294"/>
                </a:lnTo>
                <a:cubicBezTo>
                  <a:pt x="1193541" y="363201"/>
                  <a:pt x="1952006" y="1337577"/>
                  <a:pt x="1952006" y="2489101"/>
                </a:cubicBezTo>
                <a:cubicBezTo>
                  <a:pt x="1952006" y="2561071"/>
                  <a:pt x="1949043" y="2632350"/>
                  <a:pt x="1943233" y="2702821"/>
                </a:cubicBezTo>
                <a:lnTo>
                  <a:pt x="1921145" y="2881244"/>
                </a:lnTo>
                <a:lnTo>
                  <a:pt x="0" y="2881244"/>
                </a:lnTo>
                <a:close/>
              </a:path>
            </a:pathLst>
          </a:custGeom>
          <a:solidFill>
            <a:srgbClr val="3BC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D53A7DB-40A5-703B-4E2D-B99AEAB315F0}"/>
              </a:ext>
            </a:extLst>
          </p:cNvPr>
          <p:cNvSpPr/>
          <p:nvPr/>
        </p:nvSpPr>
        <p:spPr>
          <a:xfrm>
            <a:off x="15578328" y="1"/>
            <a:ext cx="2709672" cy="2490791"/>
          </a:xfrm>
          <a:custGeom>
            <a:avLst/>
            <a:gdLst>
              <a:gd name="connsiteX0" fmla="*/ 0 w 2709672"/>
              <a:gd name="connsiteY0" fmla="*/ 0 h 2490791"/>
              <a:gd name="connsiteX1" fmla="*/ 2709672 w 2709672"/>
              <a:gd name="connsiteY1" fmla="*/ 0 h 2490791"/>
              <a:gd name="connsiteX2" fmla="*/ 2709672 w 2709672"/>
              <a:gd name="connsiteY2" fmla="*/ 2483817 h 2490791"/>
              <a:gd name="connsiteX3" fmla="*/ 2562372 w 2709672"/>
              <a:gd name="connsiteY3" fmla="*/ 2490791 h 2490791"/>
              <a:gd name="connsiteX4" fmla="*/ 9442 w 2709672"/>
              <a:gd name="connsiteY4" fmla="*/ 186990 h 249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9672" h="2490791">
                <a:moveTo>
                  <a:pt x="0" y="0"/>
                </a:moveTo>
                <a:lnTo>
                  <a:pt x="2709672" y="0"/>
                </a:lnTo>
                <a:lnTo>
                  <a:pt x="2709672" y="2483817"/>
                </a:lnTo>
                <a:lnTo>
                  <a:pt x="2562372" y="2490791"/>
                </a:lnTo>
                <a:cubicBezTo>
                  <a:pt x="1233688" y="2490791"/>
                  <a:pt x="140856" y="1481001"/>
                  <a:pt x="9442" y="186990"/>
                </a:cubicBezTo>
                <a:close/>
              </a:path>
            </a:pathLst>
          </a:custGeom>
          <a:solidFill>
            <a:srgbClr val="3BC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5695872" y="586247"/>
            <a:ext cx="6896257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3BC57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Conclusion</a:t>
            </a:r>
          </a:p>
        </p:txBody>
      </p:sp>
      <p:sp>
        <p:nvSpPr>
          <p:cNvPr id="9" name="Freeform 9"/>
          <p:cNvSpPr/>
          <p:nvPr/>
        </p:nvSpPr>
        <p:spPr>
          <a:xfrm>
            <a:off x="665578" y="7956748"/>
            <a:ext cx="1257054" cy="1256622"/>
          </a:xfrm>
          <a:custGeom>
            <a:avLst/>
            <a:gdLst/>
            <a:ahLst/>
            <a:cxnLst/>
            <a:rect l="l" t="t" r="r" b="b"/>
            <a:pathLst>
              <a:path w="1257054" h="1256622">
                <a:moveTo>
                  <a:pt x="0" y="0"/>
                </a:moveTo>
                <a:lnTo>
                  <a:pt x="1257054" y="0"/>
                </a:lnTo>
                <a:lnTo>
                  <a:pt x="1257054" y="1256622"/>
                </a:lnTo>
                <a:lnTo>
                  <a:pt x="0" y="1256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044128" y="1659848"/>
            <a:ext cx="1257054" cy="1256622"/>
          </a:xfrm>
          <a:custGeom>
            <a:avLst/>
            <a:gdLst/>
            <a:ahLst/>
            <a:cxnLst/>
            <a:rect l="l" t="t" r="r" b="b"/>
            <a:pathLst>
              <a:path w="1257054" h="1256622">
                <a:moveTo>
                  <a:pt x="0" y="0"/>
                </a:moveTo>
                <a:lnTo>
                  <a:pt x="1257054" y="0"/>
                </a:lnTo>
                <a:lnTo>
                  <a:pt x="1257054" y="1256622"/>
                </a:lnTo>
                <a:lnTo>
                  <a:pt x="0" y="1256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219284" y="941870"/>
            <a:ext cx="949630" cy="949302"/>
          </a:xfrm>
          <a:custGeom>
            <a:avLst/>
            <a:gdLst/>
            <a:ahLst/>
            <a:cxnLst/>
            <a:rect l="l" t="t" r="r" b="b"/>
            <a:pathLst>
              <a:path w="949630" h="949302">
                <a:moveTo>
                  <a:pt x="0" y="0"/>
                </a:moveTo>
                <a:lnTo>
                  <a:pt x="949630" y="0"/>
                </a:lnTo>
                <a:lnTo>
                  <a:pt x="949630" y="949302"/>
                </a:lnTo>
                <a:lnTo>
                  <a:pt x="0" y="949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300078" y="8240654"/>
            <a:ext cx="689056" cy="688820"/>
          </a:xfrm>
          <a:custGeom>
            <a:avLst/>
            <a:gdLst/>
            <a:ahLst/>
            <a:cxnLst/>
            <a:rect l="l" t="t" r="r" b="b"/>
            <a:pathLst>
              <a:path w="689056" h="688820">
                <a:moveTo>
                  <a:pt x="0" y="0"/>
                </a:moveTo>
                <a:lnTo>
                  <a:pt x="689056" y="0"/>
                </a:lnTo>
                <a:lnTo>
                  <a:pt x="689056" y="688820"/>
                </a:lnTo>
                <a:lnTo>
                  <a:pt x="0" y="6888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523436" y="2132213"/>
            <a:ext cx="9241128" cy="586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 conclusion, this project marks a crucial step toward a sustainable automotive industry through data-driven CO2 emission analysis and solutions. It promises to influence vehicle design, policy-making, and public awareness, driving significant reductions in automotive emissions.</a:t>
            </a:r>
          </a:p>
          <a:p>
            <a:pPr algn="just">
              <a:lnSpc>
                <a:spcPts val="3359"/>
              </a:lnSpc>
            </a:pPr>
            <a:endParaRPr lang="en-US" sz="2799">
              <a:solidFill>
                <a:srgbClr val="3BC57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 future, we want to expand our work to include more vehicle types, integrate real-time data, and explore AI-driven predictive models. Potential also exists for synergies with smart city initiatives to further optimize emissions reduction in the transport sector. We also integrate the model as a Website.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76602" y="9483025"/>
            <a:ext cx="4270395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u="sng" dirty="0">
                <a:solidFill>
                  <a:srgbClr val="3BC57F"/>
                </a:solidFill>
                <a:latin typeface="Open Sans Ultra-Bold"/>
                <a:ea typeface="Open Sans Ultra-Bold"/>
                <a:cs typeface="Open Sans Ultra-Bold"/>
                <a:sym typeface="Open Sans Ultra-Bold"/>
                <a:hlinkClick r:id="rId9" tooltip="https://github.com/Dhiraj832/CO2-Emission-Prediction-by-Vehicle-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Link (</a:t>
            </a:r>
            <a:r>
              <a:rPr lang="en-US" sz="2500" u="sng" dirty="0" err="1">
                <a:solidFill>
                  <a:srgbClr val="3BC57F"/>
                </a:solidFill>
                <a:latin typeface="Open Sans Ultra-Bold"/>
                <a:ea typeface="Open Sans Ultra-Bold"/>
                <a:cs typeface="Open Sans Ultra-Bold"/>
                <a:sym typeface="Open Sans Ultra-Bold"/>
                <a:hlinkClick r:id="rId9" tooltip="https://github.com/Dhiraj832/CO2-Emission-Prediction-by-Vehicle-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2500" u="sng" dirty="0">
                <a:solidFill>
                  <a:srgbClr val="3BC57F"/>
                </a:solidFill>
                <a:latin typeface="Open Sans Ultra-Bold"/>
                <a:ea typeface="Open Sans Ultra-Bold"/>
                <a:cs typeface="Open Sans Ultra-Bold"/>
                <a:sym typeface="Open Sans Ultra-Bold"/>
                <a:hlinkClick r:id="rId9" tooltip="https://github.com/Dhiraj832/CO2-Emission-Prediction-by-Vehicle-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FC497B5-56DA-BD01-967A-212860048752}"/>
              </a:ext>
            </a:extLst>
          </p:cNvPr>
          <p:cNvSpPr/>
          <p:nvPr/>
        </p:nvSpPr>
        <p:spPr>
          <a:xfrm>
            <a:off x="13138417" y="8657100"/>
            <a:ext cx="5027583" cy="1629900"/>
          </a:xfrm>
          <a:custGeom>
            <a:avLst/>
            <a:gdLst>
              <a:gd name="connsiteX0" fmla="*/ 2513791 w 5027583"/>
              <a:gd name="connsiteY0" fmla="*/ 0 h 1629900"/>
              <a:gd name="connsiteX1" fmla="*/ 4937251 w 5027583"/>
              <a:gd name="connsiteY1" fmla="*/ 1442383 h 1629900"/>
              <a:gd name="connsiteX2" fmla="*/ 5027583 w 5027583"/>
              <a:gd name="connsiteY2" fmla="*/ 1629900 h 1629900"/>
              <a:gd name="connsiteX3" fmla="*/ 0 w 5027583"/>
              <a:gd name="connsiteY3" fmla="*/ 1629900 h 1629900"/>
              <a:gd name="connsiteX4" fmla="*/ 90331 w 5027583"/>
              <a:gd name="connsiteY4" fmla="*/ 1442383 h 1629900"/>
              <a:gd name="connsiteX5" fmla="*/ 2513791 w 5027583"/>
              <a:gd name="connsiteY5" fmla="*/ 0 h 162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27583" h="1629900">
                <a:moveTo>
                  <a:pt x="2513791" y="0"/>
                </a:moveTo>
                <a:cubicBezTo>
                  <a:pt x="3560273" y="0"/>
                  <a:pt x="4470535" y="583235"/>
                  <a:pt x="4937251" y="1442383"/>
                </a:cubicBezTo>
                <a:lnTo>
                  <a:pt x="5027583" y="1629900"/>
                </a:lnTo>
                <a:lnTo>
                  <a:pt x="0" y="1629900"/>
                </a:lnTo>
                <a:lnTo>
                  <a:pt x="90331" y="1442383"/>
                </a:lnTo>
                <a:cubicBezTo>
                  <a:pt x="557049" y="583235"/>
                  <a:pt x="1467309" y="0"/>
                  <a:pt x="2513791" y="0"/>
                </a:cubicBezTo>
                <a:close/>
              </a:path>
            </a:pathLst>
          </a:custGeom>
          <a:solidFill>
            <a:srgbClr val="3BC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BE10FF-203D-90C2-1D9F-4A66C78EAE9B}"/>
              </a:ext>
            </a:extLst>
          </p:cNvPr>
          <p:cNvSpPr/>
          <p:nvPr/>
        </p:nvSpPr>
        <p:spPr>
          <a:xfrm>
            <a:off x="0" y="1"/>
            <a:ext cx="3978873" cy="2095375"/>
          </a:xfrm>
          <a:custGeom>
            <a:avLst/>
            <a:gdLst>
              <a:gd name="connsiteX0" fmla="*/ 0 w 3978873"/>
              <a:gd name="connsiteY0" fmla="*/ 0 h 2095375"/>
              <a:gd name="connsiteX1" fmla="*/ 3978873 w 3978873"/>
              <a:gd name="connsiteY1" fmla="*/ 0 h 2095375"/>
              <a:gd name="connsiteX2" fmla="*/ 3938028 w 3978873"/>
              <a:gd name="connsiteY2" fmla="*/ 158850 h 2095375"/>
              <a:gd name="connsiteX3" fmla="*/ 1305830 w 3978873"/>
              <a:gd name="connsiteY3" fmla="*/ 2095375 h 2095375"/>
              <a:gd name="connsiteX4" fmla="*/ 233029 w 3978873"/>
              <a:gd name="connsiteY4" fmla="*/ 1878786 h 2095375"/>
              <a:gd name="connsiteX5" fmla="*/ 0 w 3978873"/>
              <a:gd name="connsiteY5" fmla="*/ 1766531 h 2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8873" h="2095375">
                <a:moveTo>
                  <a:pt x="0" y="0"/>
                </a:moveTo>
                <a:lnTo>
                  <a:pt x="3978873" y="0"/>
                </a:lnTo>
                <a:lnTo>
                  <a:pt x="3938028" y="158850"/>
                </a:lnTo>
                <a:cubicBezTo>
                  <a:pt x="3589073" y="1280775"/>
                  <a:pt x="2542582" y="2095375"/>
                  <a:pt x="1305830" y="2095375"/>
                </a:cubicBezTo>
                <a:cubicBezTo>
                  <a:pt x="925291" y="2095375"/>
                  <a:pt x="562765" y="2018253"/>
                  <a:pt x="233029" y="1878786"/>
                </a:cubicBezTo>
                <a:lnTo>
                  <a:pt x="0" y="1766531"/>
                </a:lnTo>
                <a:close/>
              </a:path>
            </a:pathLst>
          </a:custGeom>
          <a:solidFill>
            <a:srgbClr val="3BC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294094" y="1333492"/>
            <a:ext cx="1115710" cy="1115326"/>
          </a:xfrm>
          <a:custGeom>
            <a:avLst/>
            <a:gdLst/>
            <a:ahLst/>
            <a:cxnLst/>
            <a:rect l="l" t="t" r="r" b="b"/>
            <a:pathLst>
              <a:path w="1115710" h="1115326">
                <a:moveTo>
                  <a:pt x="0" y="0"/>
                </a:moveTo>
                <a:lnTo>
                  <a:pt x="1115710" y="0"/>
                </a:lnTo>
                <a:lnTo>
                  <a:pt x="1115710" y="1115326"/>
                </a:lnTo>
                <a:lnTo>
                  <a:pt x="0" y="1115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899694" y="8149892"/>
            <a:ext cx="1115710" cy="1115326"/>
          </a:xfrm>
          <a:custGeom>
            <a:avLst/>
            <a:gdLst/>
            <a:ahLst/>
            <a:cxnLst/>
            <a:rect l="l" t="t" r="r" b="b"/>
            <a:pathLst>
              <a:path w="1115710" h="1115326">
                <a:moveTo>
                  <a:pt x="0" y="0"/>
                </a:moveTo>
                <a:lnTo>
                  <a:pt x="1115710" y="0"/>
                </a:lnTo>
                <a:lnTo>
                  <a:pt x="1115710" y="1115326"/>
                </a:lnTo>
                <a:lnTo>
                  <a:pt x="0" y="1115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51452" y="8407160"/>
            <a:ext cx="600978" cy="600772"/>
          </a:xfrm>
          <a:custGeom>
            <a:avLst/>
            <a:gdLst/>
            <a:ahLst/>
            <a:cxnLst/>
            <a:rect l="l" t="t" r="r" b="b"/>
            <a:pathLst>
              <a:path w="600978" h="600772">
                <a:moveTo>
                  <a:pt x="0" y="0"/>
                </a:moveTo>
                <a:lnTo>
                  <a:pt x="600978" y="0"/>
                </a:lnTo>
                <a:lnTo>
                  <a:pt x="600978" y="600772"/>
                </a:lnTo>
                <a:lnTo>
                  <a:pt x="0" y="600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99576" y="914426"/>
            <a:ext cx="810770" cy="810492"/>
          </a:xfrm>
          <a:custGeom>
            <a:avLst/>
            <a:gdLst/>
            <a:ahLst/>
            <a:cxnLst/>
            <a:rect l="l" t="t" r="r" b="b"/>
            <a:pathLst>
              <a:path w="810770" h="810492">
                <a:moveTo>
                  <a:pt x="0" y="0"/>
                </a:moveTo>
                <a:lnTo>
                  <a:pt x="810770" y="0"/>
                </a:lnTo>
                <a:lnTo>
                  <a:pt x="810770" y="810492"/>
                </a:lnTo>
                <a:lnTo>
                  <a:pt x="0" y="8104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05274" y="1648718"/>
            <a:ext cx="5898832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  <a:spcBef>
                <a:spcPct val="0"/>
              </a:spcBef>
            </a:pPr>
            <a:r>
              <a:rPr lang="en-US" sz="7999">
                <a:solidFill>
                  <a:srgbClr val="3BC57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References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57751" y="3343275"/>
            <a:ext cx="5372695" cy="360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source: </a:t>
            </a:r>
          </a:p>
          <a:p>
            <a:pPr marL="863598" lvl="1" indent="-431799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Kaggle</a:t>
            </a:r>
          </a:p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Tools used:</a:t>
            </a:r>
          </a:p>
          <a:p>
            <a:pPr marL="863598" lvl="1" indent="-431799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Python</a:t>
            </a:r>
          </a:p>
          <a:p>
            <a:pPr marL="863598" lvl="1" indent="-431799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Jupyter Notebook</a:t>
            </a:r>
          </a:p>
          <a:p>
            <a:pPr marL="863598" lvl="1" indent="-431799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Power BI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F8F3F48-673B-490C-2408-4CEC358FF992}"/>
              </a:ext>
            </a:extLst>
          </p:cNvPr>
          <p:cNvSpPr/>
          <p:nvPr/>
        </p:nvSpPr>
        <p:spPr>
          <a:xfrm>
            <a:off x="-9659" y="0"/>
            <a:ext cx="2285793" cy="1921084"/>
          </a:xfrm>
          <a:custGeom>
            <a:avLst/>
            <a:gdLst>
              <a:gd name="connsiteX0" fmla="*/ 0 w 2285793"/>
              <a:gd name="connsiteY0" fmla="*/ 0 h 1921084"/>
              <a:gd name="connsiteX1" fmla="*/ 2285793 w 2285793"/>
              <a:gd name="connsiteY1" fmla="*/ 0 h 1921084"/>
              <a:gd name="connsiteX2" fmla="*/ 2280763 w 2285793"/>
              <a:gd name="connsiteY2" fmla="*/ 99608 h 1921084"/>
              <a:gd name="connsiteX3" fmla="*/ 262317 w 2285793"/>
              <a:gd name="connsiteY3" fmla="*/ 1921084 h 1921084"/>
              <a:gd name="connsiteX4" fmla="*/ 67672 w 2285793"/>
              <a:gd name="connsiteY4" fmla="*/ 1911868 h 1921084"/>
              <a:gd name="connsiteX5" fmla="*/ 0 w 2285793"/>
              <a:gd name="connsiteY5" fmla="*/ 1902191 h 1921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5793" h="1921084">
                <a:moveTo>
                  <a:pt x="0" y="0"/>
                </a:moveTo>
                <a:lnTo>
                  <a:pt x="2285793" y="0"/>
                </a:lnTo>
                <a:lnTo>
                  <a:pt x="2280763" y="99608"/>
                </a:lnTo>
                <a:cubicBezTo>
                  <a:pt x="2176862" y="1122704"/>
                  <a:pt x="1312825" y="1921084"/>
                  <a:pt x="262317" y="1921084"/>
                </a:cubicBezTo>
                <a:cubicBezTo>
                  <a:pt x="196660" y="1921084"/>
                  <a:pt x="131732" y="1917965"/>
                  <a:pt x="67672" y="1911868"/>
                </a:cubicBezTo>
                <a:lnTo>
                  <a:pt x="0" y="1902191"/>
                </a:lnTo>
                <a:close/>
              </a:path>
            </a:pathLst>
          </a:custGeom>
          <a:solidFill>
            <a:srgbClr val="3BC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233424" y="645000"/>
            <a:ext cx="538944" cy="538758"/>
          </a:xfrm>
          <a:custGeom>
            <a:avLst/>
            <a:gdLst/>
            <a:ahLst/>
            <a:cxnLst/>
            <a:rect l="l" t="t" r="r" b="b"/>
            <a:pathLst>
              <a:path w="538944" h="538758">
                <a:moveTo>
                  <a:pt x="0" y="0"/>
                </a:moveTo>
                <a:lnTo>
                  <a:pt x="538944" y="0"/>
                </a:lnTo>
                <a:lnTo>
                  <a:pt x="538944" y="538758"/>
                </a:lnTo>
                <a:lnTo>
                  <a:pt x="0" y="538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7124" y="9228826"/>
            <a:ext cx="538944" cy="538758"/>
          </a:xfrm>
          <a:custGeom>
            <a:avLst/>
            <a:gdLst/>
            <a:ahLst/>
            <a:cxnLst/>
            <a:rect l="l" t="t" r="r" b="b"/>
            <a:pathLst>
              <a:path w="538944" h="538758">
                <a:moveTo>
                  <a:pt x="0" y="0"/>
                </a:moveTo>
                <a:lnTo>
                  <a:pt x="538944" y="0"/>
                </a:lnTo>
                <a:lnTo>
                  <a:pt x="538944" y="538758"/>
                </a:lnTo>
                <a:lnTo>
                  <a:pt x="0" y="538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16028" y="645012"/>
            <a:ext cx="929606" cy="929154"/>
          </a:xfrm>
          <a:custGeom>
            <a:avLst/>
            <a:gdLst/>
            <a:ahLst/>
            <a:cxnLst/>
            <a:rect l="l" t="t" r="r" b="b"/>
            <a:pathLst>
              <a:path w="929606" h="929154">
                <a:moveTo>
                  <a:pt x="0" y="0"/>
                </a:moveTo>
                <a:lnTo>
                  <a:pt x="929606" y="0"/>
                </a:lnTo>
                <a:lnTo>
                  <a:pt x="929606" y="929154"/>
                </a:lnTo>
                <a:lnTo>
                  <a:pt x="0" y="929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710716" y="6527284"/>
            <a:ext cx="2530225" cy="253022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2525" r="-4070" b="-2659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7878888" y="2613275"/>
            <a:ext cx="2530225" cy="253022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31054" t="-8157" r="-34379" b="-668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878888" y="6527283"/>
            <a:ext cx="2530225" cy="253022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36338" t="-18587" r="-32534" b="-50284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3310516" y="6532401"/>
            <a:ext cx="2530225" cy="253022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5172" r="-5172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3310516" y="2613275"/>
            <a:ext cx="2530225" cy="253022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4308" t="-46427" r="-9838" b="-19101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2710716" y="2613275"/>
            <a:ext cx="2530225" cy="253022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164604" t="-23667" r="-120765" b="-132778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16989828" y="9228826"/>
            <a:ext cx="538944" cy="538758"/>
          </a:xfrm>
          <a:custGeom>
            <a:avLst/>
            <a:gdLst/>
            <a:ahLst/>
            <a:cxnLst/>
            <a:rect l="l" t="t" r="r" b="b"/>
            <a:pathLst>
              <a:path w="538944" h="538758">
                <a:moveTo>
                  <a:pt x="0" y="0"/>
                </a:moveTo>
                <a:lnTo>
                  <a:pt x="538944" y="0"/>
                </a:lnTo>
                <a:lnTo>
                  <a:pt x="538944" y="538758"/>
                </a:lnTo>
                <a:lnTo>
                  <a:pt x="0" y="5387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696907" y="414264"/>
            <a:ext cx="10863257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3BC47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Team Members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06668" y="5453473"/>
            <a:ext cx="273831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Dhiraj Mahato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22813" y="5453474"/>
            <a:ext cx="184237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Rohit Dey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91004" y="5453475"/>
            <a:ext cx="273831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Anudipta</a:t>
            </a:r>
            <a:r>
              <a:rPr lang="en-US" sz="3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Das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37539" y="9267372"/>
            <a:ext cx="307657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Ishita </a:t>
            </a:r>
            <a:r>
              <a:rPr lang="en-US" sz="3000" b="1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Karmakar</a:t>
            </a:r>
            <a:endParaRPr lang="en-US" sz="3000" b="1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863422" y="9267371"/>
            <a:ext cx="256115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Rishov</a:t>
            </a:r>
            <a:r>
              <a:rPr lang="en-US" sz="3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Ghosh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971587" y="9270995"/>
            <a:ext cx="317715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Sayed </a:t>
            </a:r>
            <a:r>
              <a:rPr lang="en-US" sz="3000" b="1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Rahaman</a:t>
            </a:r>
            <a:endParaRPr lang="en-US" sz="3000" b="1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-1"/>
            <a:ext cx="1876339" cy="1749039"/>
          </a:xfrm>
          <a:custGeom>
            <a:avLst/>
            <a:gdLst/>
            <a:ahLst/>
            <a:cxnLst/>
            <a:rect l="l" t="t" r="r" b="b"/>
            <a:pathLst>
              <a:path w="3104308" h="2590470">
                <a:moveTo>
                  <a:pt x="0" y="0"/>
                </a:moveTo>
                <a:lnTo>
                  <a:pt x="3104308" y="0"/>
                </a:lnTo>
                <a:lnTo>
                  <a:pt x="3104308" y="2590470"/>
                </a:lnTo>
                <a:lnTo>
                  <a:pt x="0" y="2590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5445" t="-481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34800" y="0"/>
            <a:ext cx="1953200" cy="2466558"/>
          </a:xfrm>
          <a:custGeom>
            <a:avLst/>
            <a:gdLst/>
            <a:ahLst/>
            <a:cxnLst/>
            <a:rect l="l" t="t" r="r" b="b"/>
            <a:pathLst>
              <a:path w="2590470" h="3104308">
                <a:moveTo>
                  <a:pt x="0" y="0"/>
                </a:moveTo>
                <a:lnTo>
                  <a:pt x="2590470" y="0"/>
                </a:lnTo>
                <a:lnTo>
                  <a:pt x="2590470" y="3104308"/>
                </a:lnTo>
                <a:lnTo>
                  <a:pt x="0" y="3104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5856" r="-3262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27900" y="8210000"/>
            <a:ext cx="4153954" cy="2077010"/>
          </a:xfrm>
          <a:custGeom>
            <a:avLst/>
            <a:gdLst/>
            <a:ahLst/>
            <a:cxnLst/>
            <a:rect l="l" t="t" r="r" b="b"/>
            <a:pathLst>
              <a:path w="4153954" h="2077010">
                <a:moveTo>
                  <a:pt x="0" y="0"/>
                </a:moveTo>
                <a:lnTo>
                  <a:pt x="4153954" y="0"/>
                </a:lnTo>
                <a:lnTo>
                  <a:pt x="4153954" y="2077010"/>
                </a:lnTo>
                <a:lnTo>
                  <a:pt x="0" y="2077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8902" y="8726946"/>
            <a:ext cx="831710" cy="831424"/>
          </a:xfrm>
          <a:custGeom>
            <a:avLst/>
            <a:gdLst/>
            <a:ahLst/>
            <a:cxnLst/>
            <a:rect l="l" t="t" r="r" b="b"/>
            <a:pathLst>
              <a:path w="831710" h="831424">
                <a:moveTo>
                  <a:pt x="0" y="0"/>
                </a:moveTo>
                <a:lnTo>
                  <a:pt x="831710" y="0"/>
                </a:lnTo>
                <a:lnTo>
                  <a:pt x="831710" y="831424"/>
                </a:lnTo>
                <a:lnTo>
                  <a:pt x="0" y="8314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61224" y="8726926"/>
            <a:ext cx="538944" cy="538758"/>
          </a:xfrm>
          <a:custGeom>
            <a:avLst/>
            <a:gdLst/>
            <a:ahLst/>
            <a:cxnLst/>
            <a:rect l="l" t="t" r="r" b="b"/>
            <a:pathLst>
              <a:path w="538944" h="538758">
                <a:moveTo>
                  <a:pt x="0" y="0"/>
                </a:moveTo>
                <a:lnTo>
                  <a:pt x="538944" y="0"/>
                </a:lnTo>
                <a:lnTo>
                  <a:pt x="538944" y="538758"/>
                </a:lnTo>
                <a:lnTo>
                  <a:pt x="0" y="538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45133" y="3871912"/>
            <a:ext cx="11397735" cy="240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97"/>
              </a:lnSpc>
              <a:spcBef>
                <a:spcPct val="0"/>
              </a:spcBef>
            </a:pPr>
            <a:r>
              <a:rPr lang="en-US" sz="14998">
                <a:solidFill>
                  <a:srgbClr val="3BC57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>
            <a:off x="6718154" y="1945378"/>
            <a:ext cx="1262420" cy="1261986"/>
          </a:xfrm>
          <a:custGeom>
            <a:avLst/>
            <a:gdLst/>
            <a:ahLst/>
            <a:cxnLst/>
            <a:rect l="l" t="t" r="r" b="b"/>
            <a:pathLst>
              <a:path w="1262420" h="1261986">
                <a:moveTo>
                  <a:pt x="0" y="0"/>
                </a:moveTo>
                <a:lnTo>
                  <a:pt x="1262420" y="0"/>
                </a:lnTo>
                <a:lnTo>
                  <a:pt x="1262420" y="1261986"/>
                </a:lnTo>
                <a:lnTo>
                  <a:pt x="0" y="1261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71936" y="2213446"/>
            <a:ext cx="778576" cy="778308"/>
          </a:xfrm>
          <a:custGeom>
            <a:avLst/>
            <a:gdLst/>
            <a:ahLst/>
            <a:cxnLst/>
            <a:rect l="l" t="t" r="r" b="b"/>
            <a:pathLst>
              <a:path w="778576" h="778308">
                <a:moveTo>
                  <a:pt x="0" y="0"/>
                </a:moveTo>
                <a:lnTo>
                  <a:pt x="778576" y="0"/>
                </a:lnTo>
                <a:lnTo>
                  <a:pt x="778576" y="778308"/>
                </a:lnTo>
                <a:lnTo>
                  <a:pt x="0" y="77830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7044D71-42F4-4CEC-9614-1F14E39A160F}"/>
              </a:ext>
            </a:extLst>
          </p:cNvPr>
          <p:cNvSpPr/>
          <p:nvPr/>
        </p:nvSpPr>
        <p:spPr>
          <a:xfrm>
            <a:off x="14981886" y="7921179"/>
            <a:ext cx="3306114" cy="2374847"/>
          </a:xfrm>
          <a:custGeom>
            <a:avLst/>
            <a:gdLst>
              <a:gd name="connsiteX0" fmla="*/ 2374846 w 3306114"/>
              <a:gd name="connsiteY0" fmla="*/ 0 h 2374847"/>
              <a:gd name="connsiteX1" fmla="*/ 3299244 w 3306114"/>
              <a:gd name="connsiteY1" fmla="*/ 186628 h 2374847"/>
              <a:gd name="connsiteX2" fmla="*/ 3306114 w 3306114"/>
              <a:gd name="connsiteY2" fmla="*/ 189937 h 2374847"/>
              <a:gd name="connsiteX3" fmla="*/ 3306114 w 3306114"/>
              <a:gd name="connsiteY3" fmla="*/ 2374847 h 2374847"/>
              <a:gd name="connsiteX4" fmla="*/ 0 w 3306114"/>
              <a:gd name="connsiteY4" fmla="*/ 2374847 h 2374847"/>
              <a:gd name="connsiteX5" fmla="*/ 2374846 w 3306114"/>
              <a:gd name="connsiteY5" fmla="*/ 0 h 2374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06114" h="2374847">
                <a:moveTo>
                  <a:pt x="2374846" y="0"/>
                </a:moveTo>
                <a:cubicBezTo>
                  <a:pt x="2702744" y="0"/>
                  <a:pt x="3015122" y="66454"/>
                  <a:pt x="3299244" y="186628"/>
                </a:cubicBezTo>
                <a:lnTo>
                  <a:pt x="3306114" y="189937"/>
                </a:lnTo>
                <a:lnTo>
                  <a:pt x="3306114" y="2374847"/>
                </a:lnTo>
                <a:lnTo>
                  <a:pt x="0" y="2374847"/>
                </a:lnTo>
                <a:cubicBezTo>
                  <a:pt x="0" y="1063255"/>
                  <a:pt x="1063255" y="0"/>
                  <a:pt x="2374846" y="0"/>
                </a:cubicBezTo>
                <a:close/>
              </a:path>
            </a:pathLst>
          </a:custGeom>
          <a:solidFill>
            <a:srgbClr val="3BC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67FF112-BC55-92AB-089B-B66A3C546F34}"/>
              </a:ext>
            </a:extLst>
          </p:cNvPr>
          <p:cNvSpPr/>
          <p:nvPr/>
        </p:nvSpPr>
        <p:spPr>
          <a:xfrm>
            <a:off x="0" y="0"/>
            <a:ext cx="2221023" cy="1869965"/>
          </a:xfrm>
          <a:custGeom>
            <a:avLst/>
            <a:gdLst>
              <a:gd name="connsiteX0" fmla="*/ 0 w 2221023"/>
              <a:gd name="connsiteY0" fmla="*/ 0 h 1869965"/>
              <a:gd name="connsiteX1" fmla="*/ 2221023 w 2221023"/>
              <a:gd name="connsiteY1" fmla="*/ 0 h 1869965"/>
              <a:gd name="connsiteX2" fmla="*/ 2218574 w 2221023"/>
              <a:gd name="connsiteY2" fmla="*/ 48489 h 1869965"/>
              <a:gd name="connsiteX3" fmla="*/ 200128 w 2221023"/>
              <a:gd name="connsiteY3" fmla="*/ 1869965 h 1869965"/>
              <a:gd name="connsiteX4" fmla="*/ 5483 w 2221023"/>
              <a:gd name="connsiteY4" fmla="*/ 1860749 h 1869965"/>
              <a:gd name="connsiteX5" fmla="*/ 0 w 2221023"/>
              <a:gd name="connsiteY5" fmla="*/ 1859965 h 186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21023" h="1869965">
                <a:moveTo>
                  <a:pt x="0" y="0"/>
                </a:moveTo>
                <a:lnTo>
                  <a:pt x="2221023" y="0"/>
                </a:lnTo>
                <a:lnTo>
                  <a:pt x="2218574" y="48489"/>
                </a:lnTo>
                <a:cubicBezTo>
                  <a:pt x="2114673" y="1071585"/>
                  <a:pt x="1250636" y="1869965"/>
                  <a:pt x="200128" y="1869965"/>
                </a:cubicBezTo>
                <a:cubicBezTo>
                  <a:pt x="134471" y="1869965"/>
                  <a:pt x="69543" y="1866846"/>
                  <a:pt x="5483" y="1860749"/>
                </a:cubicBezTo>
                <a:lnTo>
                  <a:pt x="0" y="1859965"/>
                </a:lnTo>
                <a:close/>
              </a:path>
            </a:pathLst>
          </a:custGeom>
          <a:solidFill>
            <a:srgbClr val="3BC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233424" y="645000"/>
            <a:ext cx="538944" cy="538758"/>
          </a:xfrm>
          <a:custGeom>
            <a:avLst/>
            <a:gdLst/>
            <a:ahLst/>
            <a:cxnLst/>
            <a:rect l="l" t="t" r="r" b="b"/>
            <a:pathLst>
              <a:path w="538944" h="538758">
                <a:moveTo>
                  <a:pt x="0" y="0"/>
                </a:moveTo>
                <a:lnTo>
                  <a:pt x="538944" y="0"/>
                </a:lnTo>
                <a:lnTo>
                  <a:pt x="538944" y="538758"/>
                </a:lnTo>
                <a:lnTo>
                  <a:pt x="0" y="538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7124" y="9228826"/>
            <a:ext cx="538944" cy="538758"/>
          </a:xfrm>
          <a:custGeom>
            <a:avLst/>
            <a:gdLst/>
            <a:ahLst/>
            <a:cxnLst/>
            <a:rect l="l" t="t" r="r" b="b"/>
            <a:pathLst>
              <a:path w="538944" h="538758">
                <a:moveTo>
                  <a:pt x="0" y="0"/>
                </a:moveTo>
                <a:lnTo>
                  <a:pt x="538944" y="0"/>
                </a:lnTo>
                <a:lnTo>
                  <a:pt x="538944" y="538758"/>
                </a:lnTo>
                <a:lnTo>
                  <a:pt x="0" y="538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16028" y="645012"/>
            <a:ext cx="929606" cy="929154"/>
          </a:xfrm>
          <a:custGeom>
            <a:avLst/>
            <a:gdLst/>
            <a:ahLst/>
            <a:cxnLst/>
            <a:rect l="l" t="t" r="r" b="b"/>
            <a:pathLst>
              <a:path w="929606" h="929154">
                <a:moveTo>
                  <a:pt x="0" y="0"/>
                </a:moveTo>
                <a:lnTo>
                  <a:pt x="929606" y="0"/>
                </a:lnTo>
                <a:lnTo>
                  <a:pt x="929606" y="929154"/>
                </a:lnTo>
                <a:lnTo>
                  <a:pt x="0" y="929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2826189" y="2272639"/>
            <a:ext cx="1263562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8" name="TextBox 8"/>
          <p:cNvSpPr txBox="1"/>
          <p:nvPr/>
        </p:nvSpPr>
        <p:spPr>
          <a:xfrm>
            <a:off x="2782677" y="2391889"/>
            <a:ext cx="12722646" cy="763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Problem Identification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Tools used for Analysis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Collection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Cleaning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Analysis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Modeling 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Hypothesis Development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Solution Design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Visualization (Power BI)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References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240564" y="9258301"/>
            <a:ext cx="1534778" cy="1037726"/>
          </a:xfrm>
          <a:custGeom>
            <a:avLst/>
            <a:gdLst/>
            <a:ahLst/>
            <a:cxnLst/>
            <a:rect l="l" t="t" r="r" b="b"/>
            <a:pathLst>
              <a:path w="1534778" h="1533849">
                <a:moveTo>
                  <a:pt x="0" y="0"/>
                </a:moveTo>
                <a:lnTo>
                  <a:pt x="1534779" y="0"/>
                </a:lnTo>
                <a:lnTo>
                  <a:pt x="1534779" y="1533849"/>
                </a:lnTo>
                <a:lnTo>
                  <a:pt x="0" y="15338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4780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712371" y="878841"/>
            <a:ext cx="10863257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54AFE62-D4C1-0896-B2C4-5392E054F2A6}"/>
              </a:ext>
            </a:extLst>
          </p:cNvPr>
          <p:cNvSpPr/>
          <p:nvPr/>
        </p:nvSpPr>
        <p:spPr>
          <a:xfrm>
            <a:off x="15007954" y="7849854"/>
            <a:ext cx="3280046" cy="2437147"/>
          </a:xfrm>
          <a:custGeom>
            <a:avLst/>
            <a:gdLst>
              <a:gd name="connsiteX0" fmla="*/ 2381778 w 3280046"/>
              <a:gd name="connsiteY0" fmla="*/ 0 h 2437147"/>
              <a:gd name="connsiteX1" fmla="*/ 3090046 w 3280046"/>
              <a:gd name="connsiteY1" fmla="*/ 107080 h 2437147"/>
              <a:gd name="connsiteX2" fmla="*/ 3280046 w 3280046"/>
              <a:gd name="connsiteY2" fmla="*/ 176621 h 2437147"/>
              <a:gd name="connsiteX3" fmla="*/ 3280046 w 3280046"/>
              <a:gd name="connsiteY3" fmla="*/ 2437147 h 2437147"/>
              <a:gd name="connsiteX4" fmla="*/ 2796 w 3280046"/>
              <a:gd name="connsiteY4" fmla="*/ 2437147 h 2437147"/>
              <a:gd name="connsiteX5" fmla="*/ 0 w 3280046"/>
              <a:gd name="connsiteY5" fmla="*/ 2381779 h 2437147"/>
              <a:gd name="connsiteX6" fmla="*/ 2381778 w 3280046"/>
              <a:gd name="connsiteY6" fmla="*/ 0 h 243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80046" h="2437147">
                <a:moveTo>
                  <a:pt x="2381778" y="0"/>
                </a:moveTo>
                <a:cubicBezTo>
                  <a:pt x="2628422" y="0"/>
                  <a:pt x="2866306" y="37490"/>
                  <a:pt x="3090046" y="107080"/>
                </a:cubicBezTo>
                <a:lnTo>
                  <a:pt x="3280046" y="176621"/>
                </a:lnTo>
                <a:lnTo>
                  <a:pt x="3280046" y="2437147"/>
                </a:lnTo>
                <a:lnTo>
                  <a:pt x="2796" y="2437147"/>
                </a:lnTo>
                <a:lnTo>
                  <a:pt x="0" y="2381779"/>
                </a:lnTo>
                <a:cubicBezTo>
                  <a:pt x="0" y="1066359"/>
                  <a:pt x="1066359" y="0"/>
                  <a:pt x="2381778" y="0"/>
                </a:cubicBezTo>
                <a:close/>
              </a:path>
            </a:pathLst>
          </a:custGeom>
          <a:solidFill>
            <a:srgbClr val="3BC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7F3AB10-9837-3F14-5798-7E143ADD8C17}"/>
              </a:ext>
            </a:extLst>
          </p:cNvPr>
          <p:cNvSpPr/>
          <p:nvPr/>
        </p:nvSpPr>
        <p:spPr>
          <a:xfrm>
            <a:off x="-8021" y="-3333"/>
            <a:ext cx="2230574" cy="1880750"/>
          </a:xfrm>
          <a:custGeom>
            <a:avLst/>
            <a:gdLst>
              <a:gd name="connsiteX0" fmla="*/ 0 w 2230574"/>
              <a:gd name="connsiteY0" fmla="*/ 0 h 1880750"/>
              <a:gd name="connsiteX1" fmla="*/ 2230574 w 2230574"/>
              <a:gd name="connsiteY1" fmla="*/ 0 h 1880750"/>
              <a:gd name="connsiteX2" fmla="*/ 2226596 w 2230574"/>
              <a:gd name="connsiteY2" fmla="*/ 77961 h 1880750"/>
              <a:gd name="connsiteX3" fmla="*/ 208150 w 2230574"/>
              <a:gd name="connsiteY3" fmla="*/ 1880750 h 1880750"/>
              <a:gd name="connsiteX4" fmla="*/ 13505 w 2230574"/>
              <a:gd name="connsiteY4" fmla="*/ 1871629 h 1880750"/>
              <a:gd name="connsiteX5" fmla="*/ 0 w 2230574"/>
              <a:gd name="connsiteY5" fmla="*/ 1869717 h 188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0574" h="1880750">
                <a:moveTo>
                  <a:pt x="0" y="0"/>
                </a:moveTo>
                <a:lnTo>
                  <a:pt x="2230574" y="0"/>
                </a:lnTo>
                <a:lnTo>
                  <a:pt x="2226596" y="77961"/>
                </a:lnTo>
                <a:cubicBezTo>
                  <a:pt x="2122695" y="1090561"/>
                  <a:pt x="1258658" y="1880750"/>
                  <a:pt x="208150" y="1880750"/>
                </a:cubicBezTo>
                <a:cubicBezTo>
                  <a:pt x="142493" y="1880750"/>
                  <a:pt x="77565" y="1877663"/>
                  <a:pt x="13505" y="1871629"/>
                </a:cubicBezTo>
                <a:lnTo>
                  <a:pt x="0" y="1869717"/>
                </a:lnTo>
                <a:close/>
              </a:path>
            </a:pathLst>
          </a:custGeom>
          <a:solidFill>
            <a:srgbClr val="3BC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233424" y="645000"/>
            <a:ext cx="538944" cy="538758"/>
          </a:xfrm>
          <a:custGeom>
            <a:avLst/>
            <a:gdLst/>
            <a:ahLst/>
            <a:cxnLst/>
            <a:rect l="l" t="t" r="r" b="b"/>
            <a:pathLst>
              <a:path w="538944" h="538758">
                <a:moveTo>
                  <a:pt x="0" y="0"/>
                </a:moveTo>
                <a:lnTo>
                  <a:pt x="538944" y="0"/>
                </a:lnTo>
                <a:lnTo>
                  <a:pt x="538944" y="538758"/>
                </a:lnTo>
                <a:lnTo>
                  <a:pt x="0" y="538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7124" y="9228826"/>
            <a:ext cx="538944" cy="538758"/>
          </a:xfrm>
          <a:custGeom>
            <a:avLst/>
            <a:gdLst/>
            <a:ahLst/>
            <a:cxnLst/>
            <a:rect l="l" t="t" r="r" b="b"/>
            <a:pathLst>
              <a:path w="538944" h="538758">
                <a:moveTo>
                  <a:pt x="0" y="0"/>
                </a:moveTo>
                <a:lnTo>
                  <a:pt x="538944" y="0"/>
                </a:lnTo>
                <a:lnTo>
                  <a:pt x="538944" y="538758"/>
                </a:lnTo>
                <a:lnTo>
                  <a:pt x="0" y="538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16028" y="645012"/>
            <a:ext cx="929606" cy="929154"/>
          </a:xfrm>
          <a:custGeom>
            <a:avLst/>
            <a:gdLst/>
            <a:ahLst/>
            <a:cxnLst/>
            <a:rect l="l" t="t" r="r" b="b"/>
            <a:pathLst>
              <a:path w="929606" h="929154">
                <a:moveTo>
                  <a:pt x="0" y="0"/>
                </a:moveTo>
                <a:lnTo>
                  <a:pt x="929606" y="0"/>
                </a:lnTo>
                <a:lnTo>
                  <a:pt x="929606" y="929154"/>
                </a:lnTo>
                <a:lnTo>
                  <a:pt x="0" y="929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034938" y="428551"/>
            <a:ext cx="788538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99"/>
              </a:lnSpc>
              <a:spcBef>
                <a:spcPct val="0"/>
              </a:spcBef>
            </a:pPr>
            <a:r>
              <a:rPr lang="en-US" sz="7999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45938" y="2040407"/>
            <a:ext cx="13996124" cy="699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project is a data-driven initiative with which we aim to completely analyze the complex interplay between various factors (e.g., engine size, cylinder count, fuel consumption) and CO2 emissions from different vehicles.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Our goal is to develop a machine learning model that generates precise CO2 emission predictions based on vehicle attributes.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order to comprehend the effects of regulatory changes and technology improvements on environmental sustainability, the primary  objective of this study is to analyze trends in vehicle CO2 emissions.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240564" y="9258301"/>
            <a:ext cx="1534778" cy="1028700"/>
          </a:xfrm>
          <a:custGeom>
            <a:avLst/>
            <a:gdLst/>
            <a:ahLst/>
            <a:cxnLst/>
            <a:rect l="l" t="t" r="r" b="b"/>
            <a:pathLst>
              <a:path w="1534778" h="1533849">
                <a:moveTo>
                  <a:pt x="0" y="0"/>
                </a:moveTo>
                <a:lnTo>
                  <a:pt x="1534779" y="0"/>
                </a:lnTo>
                <a:lnTo>
                  <a:pt x="1534779" y="1533849"/>
                </a:lnTo>
                <a:lnTo>
                  <a:pt x="0" y="1533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49106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34800" y="0"/>
            <a:ext cx="1953200" cy="2466558"/>
          </a:xfrm>
          <a:custGeom>
            <a:avLst/>
            <a:gdLst/>
            <a:ahLst/>
            <a:cxnLst/>
            <a:rect l="l" t="t" r="r" b="b"/>
            <a:pathLst>
              <a:path w="2590470" h="3104308">
                <a:moveTo>
                  <a:pt x="0" y="0"/>
                </a:moveTo>
                <a:lnTo>
                  <a:pt x="2590470" y="0"/>
                </a:lnTo>
                <a:lnTo>
                  <a:pt x="2590470" y="3104308"/>
                </a:lnTo>
                <a:lnTo>
                  <a:pt x="0" y="3104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5856" r="-326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72262" y="2650915"/>
            <a:ext cx="6112199" cy="7524528"/>
            <a:chOff x="0" y="0"/>
            <a:chExt cx="1609797" cy="19817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9797" cy="1981769"/>
            </a:xfrm>
            <a:custGeom>
              <a:avLst/>
              <a:gdLst/>
              <a:ahLst/>
              <a:cxnLst/>
              <a:rect l="l" t="t" r="r" b="b"/>
              <a:pathLst>
                <a:path w="1609797" h="1981769">
                  <a:moveTo>
                    <a:pt x="0" y="0"/>
                  </a:moveTo>
                  <a:lnTo>
                    <a:pt x="1609797" y="0"/>
                  </a:lnTo>
                  <a:lnTo>
                    <a:pt x="1609797" y="1981769"/>
                  </a:lnTo>
                  <a:lnTo>
                    <a:pt x="0" y="1981769"/>
                  </a:lnTo>
                  <a:close/>
                </a:path>
              </a:pathLst>
            </a:custGeom>
            <a:solidFill>
              <a:srgbClr val="C6F6D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09797" cy="2029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82344" y="3317581"/>
            <a:ext cx="6208660" cy="6857862"/>
            <a:chOff x="0" y="0"/>
            <a:chExt cx="1635203" cy="18061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5203" cy="1806186"/>
            </a:xfrm>
            <a:custGeom>
              <a:avLst/>
              <a:gdLst/>
              <a:ahLst/>
              <a:cxnLst/>
              <a:rect l="l" t="t" r="r" b="b"/>
              <a:pathLst>
                <a:path w="1635203" h="1806186">
                  <a:moveTo>
                    <a:pt x="0" y="0"/>
                  </a:moveTo>
                  <a:lnTo>
                    <a:pt x="1635203" y="0"/>
                  </a:lnTo>
                  <a:lnTo>
                    <a:pt x="1635203" y="1806186"/>
                  </a:lnTo>
                  <a:lnTo>
                    <a:pt x="0" y="1806186"/>
                  </a:lnTo>
                  <a:close/>
                </a:path>
              </a:pathLst>
            </a:custGeom>
            <a:solidFill>
              <a:srgbClr val="C6F6D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35203" cy="1853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508568" y="0"/>
            <a:ext cx="1439886" cy="914404"/>
          </a:xfrm>
          <a:custGeom>
            <a:avLst/>
            <a:gdLst/>
            <a:ahLst/>
            <a:cxnLst/>
            <a:rect l="l" t="t" r="r" b="b"/>
            <a:pathLst>
              <a:path w="1439886" h="1439392">
                <a:moveTo>
                  <a:pt x="0" y="0"/>
                </a:moveTo>
                <a:lnTo>
                  <a:pt x="1439886" y="0"/>
                </a:lnTo>
                <a:lnTo>
                  <a:pt x="1439886" y="1439392"/>
                </a:lnTo>
                <a:lnTo>
                  <a:pt x="0" y="14393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5741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94124" y="8719542"/>
            <a:ext cx="538944" cy="538758"/>
          </a:xfrm>
          <a:custGeom>
            <a:avLst/>
            <a:gdLst/>
            <a:ahLst/>
            <a:cxnLst/>
            <a:rect l="l" t="t" r="r" b="b"/>
            <a:pathLst>
              <a:path w="538944" h="538758">
                <a:moveTo>
                  <a:pt x="0" y="0"/>
                </a:moveTo>
                <a:lnTo>
                  <a:pt x="538944" y="0"/>
                </a:lnTo>
                <a:lnTo>
                  <a:pt x="538944" y="538758"/>
                </a:lnTo>
                <a:lnTo>
                  <a:pt x="0" y="5387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357633" y="3490906"/>
            <a:ext cx="6058082" cy="6295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2594" lvl="1" indent="-221297" algn="l">
              <a:lnSpc>
                <a:spcPts val="2869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Bold"/>
              </a:rPr>
              <a:t>Climate change mitigation: Reducing vehicle emissions is crucial for mitigating global CO2 emissions.</a:t>
            </a:r>
          </a:p>
          <a:p>
            <a:pPr marL="442594" lvl="1" indent="-221297" algn="l">
              <a:lnSpc>
                <a:spcPts val="2869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Bold"/>
              </a:rPr>
              <a:t>Air quality and public health: Lowering vehicle emissions can improve air quality and health outcomes.</a:t>
            </a:r>
          </a:p>
          <a:p>
            <a:pPr marL="442594" lvl="1" indent="-221297" algn="l">
              <a:lnSpc>
                <a:spcPts val="2869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Bold"/>
              </a:rPr>
              <a:t>Policy development: Data-driven insights inform fuel efficiency policies and incentives for low-emission vehicles.</a:t>
            </a:r>
          </a:p>
          <a:p>
            <a:pPr marL="442594" lvl="1" indent="-221297" algn="l">
              <a:lnSpc>
                <a:spcPts val="2869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Bold"/>
              </a:rPr>
              <a:t>Consumer awareness: Clear vehicle emissions information aids environmentally conscious purchasing decisions.</a:t>
            </a:r>
          </a:p>
          <a:p>
            <a:pPr marL="442594" lvl="1" indent="-221297" algn="l">
              <a:lnSpc>
                <a:spcPts val="2869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Bold"/>
              </a:rPr>
              <a:t>Automotive industry impact: Understanding emission trends drives innovation towards fuel-efficient and low-emission vehicle technologies.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81767" y="2889274"/>
            <a:ext cx="4516076" cy="6369026"/>
            <a:chOff x="0" y="0"/>
            <a:chExt cx="1189419" cy="16774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89419" cy="1677439"/>
            </a:xfrm>
            <a:custGeom>
              <a:avLst/>
              <a:gdLst/>
              <a:ahLst/>
              <a:cxnLst/>
              <a:rect l="l" t="t" r="r" b="b"/>
              <a:pathLst>
                <a:path w="1189419" h="1677439">
                  <a:moveTo>
                    <a:pt x="0" y="0"/>
                  </a:moveTo>
                  <a:lnTo>
                    <a:pt x="1189419" y="0"/>
                  </a:lnTo>
                  <a:lnTo>
                    <a:pt x="1189419" y="1677439"/>
                  </a:lnTo>
                  <a:lnTo>
                    <a:pt x="0" y="1677439"/>
                  </a:lnTo>
                  <a:close/>
                </a:path>
              </a:pathLst>
            </a:custGeom>
            <a:solidFill>
              <a:srgbClr val="C6F6D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189419" cy="172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11054" y="2126516"/>
            <a:ext cx="4457502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solidFill>
                  <a:srgbClr val="3BC5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Problem Statement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0691" y="3088462"/>
            <a:ext cx="4457152" cy="555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2594" lvl="1" indent="-221297" algn="l">
              <a:lnSpc>
                <a:spcPts val="2869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Bold"/>
              </a:rPr>
              <a:t>The CO2 emissions from vehicles have a major impact on both climate change and greenhouse gas emissions worldwide.</a:t>
            </a:r>
          </a:p>
          <a:p>
            <a:pPr marL="442594" lvl="1" indent="-221297" algn="l">
              <a:lnSpc>
                <a:spcPts val="2869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Bold"/>
              </a:rPr>
              <a:t>In order to anticipate emissions in future vehicle designs, it is imperative to comprehend the components controlling vehicle CO2 emissions.</a:t>
            </a:r>
          </a:p>
          <a:p>
            <a:pPr marL="442594" lvl="1" indent="-221297" algn="l">
              <a:lnSpc>
                <a:spcPts val="2869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Bold"/>
              </a:rPr>
              <a:t>In order to make well-informed decisions, research examines CO2 emissions across different vehicle types.  </a:t>
            </a:r>
          </a:p>
        </p:txBody>
      </p:sp>
      <p:sp>
        <p:nvSpPr>
          <p:cNvPr id="17" name="Freeform 17"/>
          <p:cNvSpPr/>
          <p:nvPr/>
        </p:nvSpPr>
        <p:spPr>
          <a:xfrm>
            <a:off x="-2735" y="8116679"/>
            <a:ext cx="2352595" cy="2170321"/>
          </a:xfrm>
          <a:custGeom>
            <a:avLst/>
            <a:gdLst/>
            <a:ahLst/>
            <a:cxnLst/>
            <a:rect l="l" t="t" r="r" b="b"/>
            <a:pathLst>
              <a:path w="3305674" h="3669003">
                <a:moveTo>
                  <a:pt x="0" y="0"/>
                </a:moveTo>
                <a:lnTo>
                  <a:pt x="3305674" y="0"/>
                </a:lnTo>
                <a:lnTo>
                  <a:pt x="3305674" y="3669002"/>
                </a:lnTo>
                <a:lnTo>
                  <a:pt x="0" y="36690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0512" t="1" b="-69054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282344" y="2549232"/>
            <a:ext cx="623431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solidFill>
                  <a:srgbClr val="3BC5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Significance of the Problem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61653" y="1858503"/>
            <a:ext cx="3284141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solidFill>
                  <a:srgbClr val="3BC5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Relevant SDGs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17521" y="2841649"/>
            <a:ext cx="5772405" cy="7411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6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SDG 3: Good Health and Well-Being</a:t>
            </a:r>
          </a:p>
          <a:p>
            <a:pPr marL="442003" lvl="1" indent="-221002" algn="l">
              <a:lnSpc>
                <a:spcPts val="2866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Reducing vehicle emissions improves air quality, directly impacting public health.</a:t>
            </a:r>
          </a:p>
          <a:p>
            <a:pPr algn="l">
              <a:lnSpc>
                <a:spcPts val="2866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SDG 7: Affordable and Clean Energy</a:t>
            </a:r>
          </a:p>
          <a:p>
            <a:pPr marL="442003" lvl="1" indent="-221002" algn="l">
              <a:lnSpc>
                <a:spcPts val="2866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The project relates to improving energy efficiency in transportation.</a:t>
            </a:r>
          </a:p>
          <a:p>
            <a:pPr algn="l">
              <a:lnSpc>
                <a:spcPts val="2866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SDG 9: Industry, Innovation and Infrastructure</a:t>
            </a:r>
          </a:p>
          <a:p>
            <a:pPr marL="442003" lvl="1" indent="-221002" algn="l">
              <a:lnSpc>
                <a:spcPts val="2866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Insights from the analysis can drive innovation in automotive technology and transportation infrastructure.</a:t>
            </a:r>
          </a:p>
          <a:p>
            <a:pPr algn="l">
              <a:lnSpc>
                <a:spcPts val="2866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SDG 11: Sustainable Cities and Communities</a:t>
            </a:r>
          </a:p>
          <a:p>
            <a:pPr marL="442003" lvl="1" indent="-221002" algn="l">
              <a:lnSpc>
                <a:spcPts val="2866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Reducing vehicle emissions is key to creating more sustainable urban environments.</a:t>
            </a:r>
          </a:p>
          <a:p>
            <a:pPr algn="l">
              <a:lnSpc>
                <a:spcPts val="2866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SDG 13: Climate Action</a:t>
            </a:r>
          </a:p>
          <a:p>
            <a:pPr marL="442003" lvl="1" indent="-221002" algn="l">
              <a:lnSpc>
                <a:spcPts val="2866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Addressing vehicle CO2 emissions is directly relevant to climate change mitigation efforts.</a:t>
            </a:r>
          </a:p>
          <a:p>
            <a:pPr algn="l">
              <a:lnSpc>
                <a:spcPts val="2866"/>
              </a:lnSpc>
            </a:pPr>
            <a:endParaRPr lang="en-US" sz="2000" b="1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405654" y="221941"/>
            <a:ext cx="13476691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99"/>
              </a:lnSpc>
              <a:spcBef>
                <a:spcPct val="0"/>
              </a:spcBef>
            </a:pPr>
            <a:r>
              <a:rPr lang="en-US" sz="7999" dirty="0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Problem Identification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64945" y="0"/>
            <a:ext cx="3024000" cy="4375380"/>
          </a:xfrm>
          <a:custGeom>
            <a:avLst/>
            <a:gdLst/>
            <a:ahLst/>
            <a:cxnLst/>
            <a:rect l="l" t="t" r="r" b="b"/>
            <a:pathLst>
              <a:path w="4375380" h="4375380">
                <a:moveTo>
                  <a:pt x="0" y="0"/>
                </a:moveTo>
                <a:lnTo>
                  <a:pt x="4375380" y="0"/>
                </a:lnTo>
                <a:lnTo>
                  <a:pt x="4375380" y="4375380"/>
                </a:lnTo>
                <a:lnTo>
                  <a:pt x="0" y="43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2" t="-25344" r="-44690" b="253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7164000"/>
            <a:ext cx="3117587" cy="3117587"/>
          </a:xfrm>
          <a:custGeom>
            <a:avLst/>
            <a:gdLst/>
            <a:ahLst/>
            <a:cxnLst/>
            <a:rect l="l" t="t" r="r" b="b"/>
            <a:pathLst>
              <a:path w="3117587" h="3117587">
                <a:moveTo>
                  <a:pt x="0" y="0"/>
                </a:moveTo>
                <a:lnTo>
                  <a:pt x="3117588" y="0"/>
                </a:lnTo>
                <a:lnTo>
                  <a:pt x="3117588" y="3117588"/>
                </a:lnTo>
                <a:lnTo>
                  <a:pt x="0" y="3117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4279" t="33846" r="34279" b="-3384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60338" y="4497020"/>
            <a:ext cx="6253181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3"/>
              </a:lnSpc>
            </a:pPr>
            <a:r>
              <a:rPr lang="en-US" sz="3003">
                <a:solidFill>
                  <a:srgbClr val="1C1C1C"/>
                </a:solidFill>
                <a:latin typeface="Open Sans"/>
                <a:ea typeface="Open Sans"/>
                <a:cs typeface="Open Sans"/>
                <a:sym typeface="Open Sans"/>
              </a:rPr>
              <a:t>For data cleaning, analysis, and         visualization, using libraries such as Pandas, NumPy, Matplotlib, Seaborn and Scikit-learn.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53992" y="3467346"/>
            <a:ext cx="766695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Python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56379" y="2460944"/>
            <a:ext cx="233055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85654" y="8588547"/>
            <a:ext cx="4631009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C1C1C"/>
                </a:solidFill>
                <a:latin typeface="Open Sans"/>
                <a:ea typeface="Open Sans"/>
                <a:cs typeface="Open Sans"/>
                <a:sym typeface="Open Sans"/>
              </a:rPr>
              <a:t>For developing interactive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C1C1C"/>
                </a:solidFill>
                <a:latin typeface="Open Sans"/>
                <a:ea typeface="Open Sans"/>
                <a:cs typeface="Open Sans"/>
                <a:sym typeface="Open Sans"/>
              </a:rPr>
              <a:t>visualizations and dashboards.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47152" y="6654972"/>
            <a:ext cx="233055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95797" y="3384869"/>
            <a:ext cx="7184579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dirty="0" err="1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Jupyter</a:t>
            </a:r>
            <a:r>
              <a:rPr lang="en-US" sz="5999" dirty="0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Notebook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95797" y="4497020"/>
            <a:ext cx="556711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C1C1C"/>
                </a:solidFill>
                <a:latin typeface="Open Sans"/>
                <a:ea typeface="Open Sans"/>
                <a:cs typeface="Open Sans"/>
                <a:sym typeface="Open Sans"/>
              </a:rPr>
              <a:t>For documenting the analysis process and visualizations.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07908" y="2460944"/>
            <a:ext cx="233055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840000" y="8439096"/>
            <a:ext cx="2441866" cy="1872000"/>
          </a:xfrm>
          <a:custGeom>
            <a:avLst/>
            <a:gdLst/>
            <a:ahLst/>
            <a:cxnLst/>
            <a:rect l="l" t="t" r="r" b="b"/>
            <a:pathLst>
              <a:path w="2441866" h="2441418">
                <a:moveTo>
                  <a:pt x="0" y="0"/>
                </a:moveTo>
                <a:lnTo>
                  <a:pt x="2441866" y="0"/>
                </a:lnTo>
                <a:lnTo>
                  <a:pt x="2441866" y="2441418"/>
                </a:lnTo>
                <a:lnTo>
                  <a:pt x="0" y="2441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33182" t="-3" r="-33182" b="-3041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153992" y="2693872"/>
            <a:ext cx="425108" cy="448544"/>
          </a:xfrm>
          <a:custGeom>
            <a:avLst/>
            <a:gdLst/>
            <a:ahLst/>
            <a:cxnLst/>
            <a:rect l="l" t="t" r="r" b="b"/>
            <a:pathLst>
              <a:path w="425108" h="448544">
                <a:moveTo>
                  <a:pt x="0" y="0"/>
                </a:moveTo>
                <a:lnTo>
                  <a:pt x="425108" y="0"/>
                </a:lnTo>
                <a:lnTo>
                  <a:pt x="425108" y="448544"/>
                </a:lnTo>
                <a:lnTo>
                  <a:pt x="0" y="4485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485654" y="6887900"/>
            <a:ext cx="425108" cy="448544"/>
          </a:xfrm>
          <a:custGeom>
            <a:avLst/>
            <a:gdLst/>
            <a:ahLst/>
            <a:cxnLst/>
            <a:rect l="l" t="t" r="r" b="b"/>
            <a:pathLst>
              <a:path w="425108" h="448544">
                <a:moveTo>
                  <a:pt x="0" y="0"/>
                </a:moveTo>
                <a:lnTo>
                  <a:pt x="425108" y="0"/>
                </a:lnTo>
                <a:lnTo>
                  <a:pt x="425108" y="448544"/>
                </a:lnTo>
                <a:lnTo>
                  <a:pt x="0" y="4485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106575" y="2702528"/>
            <a:ext cx="425108" cy="448544"/>
          </a:xfrm>
          <a:custGeom>
            <a:avLst/>
            <a:gdLst/>
            <a:ahLst/>
            <a:cxnLst/>
            <a:rect l="l" t="t" r="r" b="b"/>
            <a:pathLst>
              <a:path w="425108" h="448544">
                <a:moveTo>
                  <a:pt x="0" y="0"/>
                </a:moveTo>
                <a:lnTo>
                  <a:pt x="425108" y="0"/>
                </a:lnTo>
                <a:lnTo>
                  <a:pt x="425108" y="448544"/>
                </a:lnTo>
                <a:lnTo>
                  <a:pt x="0" y="4485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>
            <a:spLocks/>
          </p:cNvSpPr>
          <p:nvPr/>
        </p:nvSpPr>
        <p:spPr>
          <a:xfrm>
            <a:off x="0" y="-36000"/>
            <a:ext cx="2441866" cy="2441418"/>
          </a:xfrm>
          <a:custGeom>
            <a:avLst/>
            <a:gdLst/>
            <a:ahLst/>
            <a:cxnLst/>
            <a:rect l="l" t="t" r="r" b="b"/>
            <a:pathLst>
              <a:path w="2441866" h="2441418">
                <a:moveTo>
                  <a:pt x="0" y="0"/>
                </a:moveTo>
                <a:lnTo>
                  <a:pt x="2441866" y="0"/>
                </a:lnTo>
                <a:lnTo>
                  <a:pt x="2441866" y="2441418"/>
                </a:lnTo>
                <a:lnTo>
                  <a:pt x="0" y="2441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2374" t="-52101" r="42374" b="52101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119586" y="287681"/>
            <a:ext cx="12048827" cy="136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dirty="0">
                <a:solidFill>
                  <a:srgbClr val="000000"/>
                </a:solidFill>
                <a:latin typeface="Poppins ExtraBold" panose="00000900000000000000" pitchFamily="2" charset="0"/>
                <a:ea typeface="Poppins Ultra-Bold"/>
                <a:cs typeface="Poppins ExtraBold" panose="00000900000000000000" pitchFamily="2" charset="0"/>
                <a:sym typeface="Poppins Ultra-Bold"/>
              </a:rPr>
              <a:t>Tools used for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85654" y="7569372"/>
            <a:ext cx="766695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3BC5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Power BI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46273" y="2686740"/>
            <a:ext cx="5091075" cy="1151931"/>
            <a:chOff x="0" y="0"/>
            <a:chExt cx="7937600" cy="179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37627" cy="1796034"/>
            </a:xfrm>
            <a:custGeom>
              <a:avLst/>
              <a:gdLst/>
              <a:ahLst/>
              <a:cxnLst/>
              <a:rect l="l" t="t" r="r" b="b"/>
              <a:pathLst>
                <a:path w="7937627" h="1796034">
                  <a:moveTo>
                    <a:pt x="0" y="299339"/>
                  </a:moveTo>
                  <a:cubicBezTo>
                    <a:pt x="0" y="133985"/>
                    <a:pt x="133985" y="0"/>
                    <a:pt x="299339" y="0"/>
                  </a:cubicBezTo>
                  <a:lnTo>
                    <a:pt x="7638288" y="0"/>
                  </a:lnTo>
                  <a:cubicBezTo>
                    <a:pt x="7803642" y="0"/>
                    <a:pt x="7937627" y="133985"/>
                    <a:pt x="7937627" y="299339"/>
                  </a:cubicBezTo>
                  <a:lnTo>
                    <a:pt x="7937627" y="1496695"/>
                  </a:lnTo>
                  <a:cubicBezTo>
                    <a:pt x="7937627" y="1662049"/>
                    <a:pt x="7803642" y="1796034"/>
                    <a:pt x="7638288" y="1796034"/>
                  </a:cubicBezTo>
                  <a:lnTo>
                    <a:pt x="299339" y="1796034"/>
                  </a:lnTo>
                  <a:cubicBezTo>
                    <a:pt x="133985" y="1796034"/>
                    <a:pt x="0" y="1661922"/>
                    <a:pt x="0" y="1496695"/>
                  </a:cubicBezTo>
                  <a:close/>
                </a:path>
              </a:pathLst>
            </a:custGeom>
            <a:solidFill>
              <a:srgbClr val="3BC57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1413436" y="2938159"/>
            <a:ext cx="375675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1C1C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Seaborn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746273" y="4939490"/>
            <a:ext cx="5091075" cy="1151931"/>
            <a:chOff x="0" y="0"/>
            <a:chExt cx="7937600" cy="179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37627" cy="1796034"/>
            </a:xfrm>
            <a:custGeom>
              <a:avLst/>
              <a:gdLst/>
              <a:ahLst/>
              <a:cxnLst/>
              <a:rect l="l" t="t" r="r" b="b"/>
              <a:pathLst>
                <a:path w="7937627" h="1796034">
                  <a:moveTo>
                    <a:pt x="0" y="299339"/>
                  </a:moveTo>
                  <a:cubicBezTo>
                    <a:pt x="0" y="133985"/>
                    <a:pt x="133985" y="0"/>
                    <a:pt x="299339" y="0"/>
                  </a:cubicBezTo>
                  <a:lnTo>
                    <a:pt x="7638288" y="0"/>
                  </a:lnTo>
                  <a:cubicBezTo>
                    <a:pt x="7803642" y="0"/>
                    <a:pt x="7937627" y="133985"/>
                    <a:pt x="7937627" y="299339"/>
                  </a:cubicBezTo>
                  <a:lnTo>
                    <a:pt x="7937627" y="1496695"/>
                  </a:lnTo>
                  <a:cubicBezTo>
                    <a:pt x="7937627" y="1662049"/>
                    <a:pt x="7803642" y="1796034"/>
                    <a:pt x="7638288" y="1796034"/>
                  </a:cubicBezTo>
                  <a:lnTo>
                    <a:pt x="299339" y="1796034"/>
                  </a:lnTo>
                  <a:cubicBezTo>
                    <a:pt x="133985" y="1796034"/>
                    <a:pt x="0" y="1661922"/>
                    <a:pt x="0" y="1496695"/>
                  </a:cubicBezTo>
                  <a:close/>
                </a:path>
              </a:pathLst>
            </a:custGeom>
            <a:solidFill>
              <a:srgbClr val="3BC57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1475236" y="5191152"/>
            <a:ext cx="363315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1C1C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Scikit-learn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94298" y="2686740"/>
            <a:ext cx="5091075" cy="1151931"/>
            <a:chOff x="0" y="0"/>
            <a:chExt cx="7937600" cy="179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937627" cy="1796034"/>
            </a:xfrm>
            <a:custGeom>
              <a:avLst/>
              <a:gdLst/>
              <a:ahLst/>
              <a:cxnLst/>
              <a:rect l="l" t="t" r="r" b="b"/>
              <a:pathLst>
                <a:path w="7937627" h="1796034">
                  <a:moveTo>
                    <a:pt x="0" y="299339"/>
                  </a:moveTo>
                  <a:cubicBezTo>
                    <a:pt x="0" y="133985"/>
                    <a:pt x="133985" y="0"/>
                    <a:pt x="299339" y="0"/>
                  </a:cubicBezTo>
                  <a:lnTo>
                    <a:pt x="7638288" y="0"/>
                  </a:lnTo>
                  <a:cubicBezTo>
                    <a:pt x="7803642" y="0"/>
                    <a:pt x="7937627" y="133985"/>
                    <a:pt x="7937627" y="299339"/>
                  </a:cubicBezTo>
                  <a:lnTo>
                    <a:pt x="7937627" y="1496695"/>
                  </a:lnTo>
                  <a:cubicBezTo>
                    <a:pt x="7937627" y="1662049"/>
                    <a:pt x="7803642" y="1796034"/>
                    <a:pt x="7638288" y="1796034"/>
                  </a:cubicBezTo>
                  <a:lnTo>
                    <a:pt x="299339" y="1796034"/>
                  </a:lnTo>
                  <a:cubicBezTo>
                    <a:pt x="133985" y="1796034"/>
                    <a:pt x="0" y="1661922"/>
                    <a:pt x="0" y="1496695"/>
                  </a:cubicBezTo>
                  <a:close/>
                </a:path>
              </a:pathLst>
            </a:custGeom>
            <a:solidFill>
              <a:srgbClr val="3BC57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925360" y="2938159"/>
            <a:ext cx="422895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1C1C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Pandas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494298" y="7192490"/>
            <a:ext cx="5091075" cy="1151931"/>
            <a:chOff x="0" y="0"/>
            <a:chExt cx="7937600" cy="1796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937627" cy="1796034"/>
            </a:xfrm>
            <a:custGeom>
              <a:avLst/>
              <a:gdLst/>
              <a:ahLst/>
              <a:cxnLst/>
              <a:rect l="l" t="t" r="r" b="b"/>
              <a:pathLst>
                <a:path w="7937627" h="1796034">
                  <a:moveTo>
                    <a:pt x="0" y="299339"/>
                  </a:moveTo>
                  <a:cubicBezTo>
                    <a:pt x="0" y="133985"/>
                    <a:pt x="133985" y="0"/>
                    <a:pt x="299339" y="0"/>
                  </a:cubicBezTo>
                  <a:lnTo>
                    <a:pt x="7638288" y="0"/>
                  </a:lnTo>
                  <a:cubicBezTo>
                    <a:pt x="7803642" y="0"/>
                    <a:pt x="7937627" y="133985"/>
                    <a:pt x="7937627" y="299339"/>
                  </a:cubicBezTo>
                  <a:lnTo>
                    <a:pt x="7937627" y="1496695"/>
                  </a:lnTo>
                  <a:cubicBezTo>
                    <a:pt x="7937627" y="1662049"/>
                    <a:pt x="7803642" y="1796034"/>
                    <a:pt x="7638288" y="1796034"/>
                  </a:cubicBezTo>
                  <a:lnTo>
                    <a:pt x="299339" y="1796034"/>
                  </a:lnTo>
                  <a:cubicBezTo>
                    <a:pt x="133985" y="1796034"/>
                    <a:pt x="0" y="1661922"/>
                    <a:pt x="0" y="1496695"/>
                  </a:cubicBezTo>
                  <a:close/>
                </a:path>
              </a:pathLst>
            </a:custGeom>
            <a:solidFill>
              <a:srgbClr val="3BC57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925360" y="7468418"/>
            <a:ext cx="422895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1C1C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Matplotlib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8925" y="838204"/>
            <a:ext cx="1503015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79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Libraries used in Python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503200" y="4935196"/>
            <a:ext cx="1103400" cy="1103400"/>
            <a:chOff x="0" y="0"/>
            <a:chExt cx="1471200" cy="147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71168" cy="1471168"/>
            </a:xfrm>
            <a:custGeom>
              <a:avLst/>
              <a:gdLst/>
              <a:ahLst/>
              <a:cxnLst/>
              <a:rect l="l" t="t" r="r" b="b"/>
              <a:pathLst>
                <a:path w="1471168" h="1471168">
                  <a:moveTo>
                    <a:pt x="1471168" y="735584"/>
                  </a:moveTo>
                  <a:cubicBezTo>
                    <a:pt x="1471168" y="329311"/>
                    <a:pt x="1141857" y="0"/>
                    <a:pt x="735584" y="0"/>
                  </a:cubicBezTo>
                  <a:cubicBezTo>
                    <a:pt x="490347" y="0"/>
                    <a:pt x="245237" y="0"/>
                    <a:pt x="0" y="0"/>
                  </a:cubicBezTo>
                  <a:cubicBezTo>
                    <a:pt x="0" y="245237"/>
                    <a:pt x="0" y="490347"/>
                    <a:pt x="0" y="735584"/>
                  </a:cubicBezTo>
                  <a:cubicBezTo>
                    <a:pt x="0" y="1141857"/>
                    <a:pt x="329311" y="1471168"/>
                    <a:pt x="735584" y="1471168"/>
                  </a:cubicBezTo>
                  <a:cubicBezTo>
                    <a:pt x="1141857" y="1471168"/>
                    <a:pt x="1471168" y="1141857"/>
                    <a:pt x="1471168" y="735584"/>
                  </a:cubicBezTo>
                  <a:close/>
                </a:path>
              </a:pathLst>
            </a:custGeom>
            <a:solidFill>
              <a:srgbClr val="1C1C1C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5503200" y="2682202"/>
            <a:ext cx="1103400" cy="1103400"/>
            <a:chOff x="0" y="0"/>
            <a:chExt cx="1471200" cy="147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71168" cy="1471168"/>
            </a:xfrm>
            <a:custGeom>
              <a:avLst/>
              <a:gdLst/>
              <a:ahLst/>
              <a:cxnLst/>
              <a:rect l="l" t="t" r="r" b="b"/>
              <a:pathLst>
                <a:path w="1471168" h="1471168">
                  <a:moveTo>
                    <a:pt x="1471168" y="735584"/>
                  </a:moveTo>
                  <a:cubicBezTo>
                    <a:pt x="1471168" y="329311"/>
                    <a:pt x="1141857" y="0"/>
                    <a:pt x="735584" y="0"/>
                  </a:cubicBezTo>
                  <a:cubicBezTo>
                    <a:pt x="490347" y="0"/>
                    <a:pt x="245237" y="0"/>
                    <a:pt x="0" y="0"/>
                  </a:cubicBezTo>
                  <a:cubicBezTo>
                    <a:pt x="0" y="245237"/>
                    <a:pt x="0" y="490347"/>
                    <a:pt x="0" y="735584"/>
                  </a:cubicBezTo>
                  <a:cubicBezTo>
                    <a:pt x="0" y="1141857"/>
                    <a:pt x="329311" y="1471168"/>
                    <a:pt x="735584" y="1471168"/>
                  </a:cubicBezTo>
                  <a:cubicBezTo>
                    <a:pt x="1141857" y="1471168"/>
                    <a:pt x="1471168" y="1141857"/>
                    <a:pt x="1471168" y="735584"/>
                  </a:cubicBezTo>
                  <a:close/>
                </a:path>
              </a:pathLst>
            </a:custGeom>
            <a:solidFill>
              <a:srgbClr val="1C1C1C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725050" y="7188156"/>
            <a:ext cx="1103400" cy="1103400"/>
            <a:chOff x="0" y="0"/>
            <a:chExt cx="1471200" cy="147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71168" cy="1471168"/>
            </a:xfrm>
            <a:custGeom>
              <a:avLst/>
              <a:gdLst/>
              <a:ahLst/>
              <a:cxnLst/>
              <a:rect l="l" t="t" r="r" b="b"/>
              <a:pathLst>
                <a:path w="1471168" h="1471168">
                  <a:moveTo>
                    <a:pt x="0" y="735584"/>
                  </a:moveTo>
                  <a:cubicBezTo>
                    <a:pt x="0" y="329311"/>
                    <a:pt x="329311" y="0"/>
                    <a:pt x="735584" y="0"/>
                  </a:cubicBezTo>
                  <a:cubicBezTo>
                    <a:pt x="980821" y="0"/>
                    <a:pt x="1225931" y="0"/>
                    <a:pt x="1471168" y="0"/>
                  </a:cubicBezTo>
                  <a:cubicBezTo>
                    <a:pt x="1471168" y="245237"/>
                    <a:pt x="1471168" y="490347"/>
                    <a:pt x="1471168" y="735584"/>
                  </a:cubicBezTo>
                  <a:cubicBezTo>
                    <a:pt x="1471168" y="1141857"/>
                    <a:pt x="1141857" y="1471168"/>
                    <a:pt x="735584" y="1471168"/>
                  </a:cubicBezTo>
                  <a:cubicBezTo>
                    <a:pt x="329311" y="1471168"/>
                    <a:pt x="0" y="1141857"/>
                    <a:pt x="0" y="735584"/>
                  </a:cubicBezTo>
                  <a:close/>
                </a:path>
              </a:pathLst>
            </a:custGeom>
            <a:solidFill>
              <a:srgbClr val="1C1C1C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2494298" y="4939490"/>
            <a:ext cx="5091075" cy="1151931"/>
            <a:chOff x="0" y="0"/>
            <a:chExt cx="7937600" cy="1796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937627" cy="1796034"/>
            </a:xfrm>
            <a:custGeom>
              <a:avLst/>
              <a:gdLst/>
              <a:ahLst/>
              <a:cxnLst/>
              <a:rect l="l" t="t" r="r" b="b"/>
              <a:pathLst>
                <a:path w="7937627" h="1796034">
                  <a:moveTo>
                    <a:pt x="0" y="299339"/>
                  </a:moveTo>
                  <a:cubicBezTo>
                    <a:pt x="0" y="133985"/>
                    <a:pt x="133985" y="0"/>
                    <a:pt x="299339" y="0"/>
                  </a:cubicBezTo>
                  <a:lnTo>
                    <a:pt x="7638288" y="0"/>
                  </a:lnTo>
                  <a:cubicBezTo>
                    <a:pt x="7803642" y="0"/>
                    <a:pt x="7937627" y="133985"/>
                    <a:pt x="7937627" y="299339"/>
                  </a:cubicBezTo>
                  <a:lnTo>
                    <a:pt x="7937627" y="1496695"/>
                  </a:lnTo>
                  <a:cubicBezTo>
                    <a:pt x="7937627" y="1662049"/>
                    <a:pt x="7803642" y="1796034"/>
                    <a:pt x="7638288" y="1796034"/>
                  </a:cubicBezTo>
                  <a:lnTo>
                    <a:pt x="299339" y="1796034"/>
                  </a:lnTo>
                  <a:cubicBezTo>
                    <a:pt x="133985" y="1796034"/>
                    <a:pt x="0" y="1661922"/>
                    <a:pt x="0" y="1496695"/>
                  </a:cubicBezTo>
                  <a:close/>
                </a:path>
              </a:pathLst>
            </a:custGeom>
            <a:solidFill>
              <a:srgbClr val="3BC57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725050" y="4939490"/>
            <a:ext cx="1103400" cy="1103400"/>
            <a:chOff x="0" y="0"/>
            <a:chExt cx="1471200" cy="147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71168" cy="1471168"/>
            </a:xfrm>
            <a:custGeom>
              <a:avLst/>
              <a:gdLst/>
              <a:ahLst/>
              <a:cxnLst/>
              <a:rect l="l" t="t" r="r" b="b"/>
              <a:pathLst>
                <a:path w="1471168" h="1471168">
                  <a:moveTo>
                    <a:pt x="0" y="735584"/>
                  </a:moveTo>
                  <a:cubicBezTo>
                    <a:pt x="0" y="329311"/>
                    <a:pt x="329311" y="0"/>
                    <a:pt x="735584" y="0"/>
                  </a:cubicBezTo>
                  <a:cubicBezTo>
                    <a:pt x="980821" y="0"/>
                    <a:pt x="1225931" y="0"/>
                    <a:pt x="1471168" y="0"/>
                  </a:cubicBezTo>
                  <a:cubicBezTo>
                    <a:pt x="1471168" y="245237"/>
                    <a:pt x="1471168" y="490347"/>
                    <a:pt x="1471168" y="735584"/>
                  </a:cubicBezTo>
                  <a:cubicBezTo>
                    <a:pt x="1471168" y="1141857"/>
                    <a:pt x="1141857" y="1471168"/>
                    <a:pt x="735584" y="1471168"/>
                  </a:cubicBezTo>
                  <a:cubicBezTo>
                    <a:pt x="329311" y="1471168"/>
                    <a:pt x="0" y="1141857"/>
                    <a:pt x="0" y="735584"/>
                  </a:cubicBezTo>
                  <a:close/>
                </a:path>
              </a:pathLst>
            </a:custGeom>
            <a:solidFill>
              <a:srgbClr val="1C1C1C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725050" y="2686496"/>
            <a:ext cx="1103400" cy="1103400"/>
            <a:chOff x="0" y="0"/>
            <a:chExt cx="1471200" cy="14712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71168" cy="1471168"/>
            </a:xfrm>
            <a:custGeom>
              <a:avLst/>
              <a:gdLst/>
              <a:ahLst/>
              <a:cxnLst/>
              <a:rect l="l" t="t" r="r" b="b"/>
              <a:pathLst>
                <a:path w="1471168" h="1471168">
                  <a:moveTo>
                    <a:pt x="0" y="735584"/>
                  </a:moveTo>
                  <a:cubicBezTo>
                    <a:pt x="0" y="329311"/>
                    <a:pt x="329311" y="0"/>
                    <a:pt x="735584" y="0"/>
                  </a:cubicBezTo>
                  <a:cubicBezTo>
                    <a:pt x="980821" y="0"/>
                    <a:pt x="1225931" y="0"/>
                    <a:pt x="1471168" y="0"/>
                  </a:cubicBezTo>
                  <a:cubicBezTo>
                    <a:pt x="1471168" y="245237"/>
                    <a:pt x="1471168" y="490347"/>
                    <a:pt x="1471168" y="735584"/>
                  </a:cubicBezTo>
                  <a:cubicBezTo>
                    <a:pt x="1471168" y="1141857"/>
                    <a:pt x="1141857" y="1471168"/>
                    <a:pt x="735584" y="1471168"/>
                  </a:cubicBezTo>
                  <a:cubicBezTo>
                    <a:pt x="329311" y="1471168"/>
                    <a:pt x="0" y="1141857"/>
                    <a:pt x="0" y="735584"/>
                  </a:cubicBezTo>
                  <a:close/>
                </a:path>
              </a:pathLst>
            </a:custGeom>
            <a:solidFill>
              <a:srgbClr val="1C1C1C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2925360" y="5191152"/>
            <a:ext cx="422895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1C1C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NumPy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84286" y="2951471"/>
            <a:ext cx="531150" cy="55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E8E8E8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84286" y="5200171"/>
            <a:ext cx="531150" cy="55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E8E8E8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84286" y="7461276"/>
            <a:ext cx="531150" cy="55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E8E8E8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837348" y="2919109"/>
            <a:ext cx="53115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E8E8E8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742450" y="5208300"/>
            <a:ext cx="531150" cy="55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E8E8E8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</a:p>
        </p:txBody>
      </p:sp>
      <p:sp>
        <p:nvSpPr>
          <p:cNvPr id="33" name="Freeform 33"/>
          <p:cNvSpPr/>
          <p:nvPr/>
        </p:nvSpPr>
        <p:spPr>
          <a:xfrm>
            <a:off x="16650430" y="8439096"/>
            <a:ext cx="1637570" cy="1847904"/>
          </a:xfrm>
          <a:custGeom>
            <a:avLst/>
            <a:gdLst/>
            <a:ahLst/>
            <a:cxnLst/>
            <a:rect l="l" t="t" r="r" b="b"/>
            <a:pathLst>
              <a:path w="2441866" h="2441418">
                <a:moveTo>
                  <a:pt x="0" y="0"/>
                </a:moveTo>
                <a:lnTo>
                  <a:pt x="2441866" y="0"/>
                </a:lnTo>
                <a:lnTo>
                  <a:pt x="2441866" y="2441418"/>
                </a:lnTo>
                <a:lnTo>
                  <a:pt x="0" y="2441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" r="-49115" b="-32118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-1" y="8116679"/>
            <a:ext cx="2349862" cy="2170321"/>
          </a:xfrm>
          <a:custGeom>
            <a:avLst/>
            <a:gdLst/>
            <a:ahLst/>
            <a:cxnLst/>
            <a:rect l="l" t="t" r="r" b="b"/>
            <a:pathLst>
              <a:path w="3305674" h="3669003">
                <a:moveTo>
                  <a:pt x="0" y="0"/>
                </a:moveTo>
                <a:lnTo>
                  <a:pt x="3305674" y="0"/>
                </a:lnTo>
                <a:lnTo>
                  <a:pt x="3305674" y="3669002"/>
                </a:lnTo>
                <a:lnTo>
                  <a:pt x="0" y="36690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0675" t="1" r="1" b="-69054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6334800" y="0"/>
            <a:ext cx="1953200" cy="2466558"/>
          </a:xfrm>
          <a:custGeom>
            <a:avLst/>
            <a:gdLst/>
            <a:ahLst/>
            <a:cxnLst/>
            <a:rect l="l" t="t" r="r" b="b"/>
            <a:pathLst>
              <a:path w="2590470" h="3104308">
                <a:moveTo>
                  <a:pt x="0" y="0"/>
                </a:moveTo>
                <a:lnTo>
                  <a:pt x="2590470" y="0"/>
                </a:lnTo>
                <a:lnTo>
                  <a:pt x="2590470" y="3104308"/>
                </a:lnTo>
                <a:lnTo>
                  <a:pt x="0" y="31043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5856" r="-32627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9627900" y="8210000"/>
            <a:ext cx="4153954" cy="2077010"/>
          </a:xfrm>
          <a:custGeom>
            <a:avLst/>
            <a:gdLst/>
            <a:ahLst/>
            <a:cxnLst/>
            <a:rect l="l" t="t" r="r" b="b"/>
            <a:pathLst>
              <a:path w="4153954" h="2077010">
                <a:moveTo>
                  <a:pt x="0" y="0"/>
                </a:moveTo>
                <a:lnTo>
                  <a:pt x="4153954" y="0"/>
                </a:lnTo>
                <a:lnTo>
                  <a:pt x="4153954" y="2077010"/>
                </a:lnTo>
                <a:lnTo>
                  <a:pt x="0" y="20770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3">
            <a:extLst>
              <a:ext uri="{FF2B5EF4-FFF2-40B4-BE49-F238E27FC236}">
                <a16:creationId xmlns:a16="http://schemas.microsoft.com/office/drawing/2014/main" id="{96AD9FE4-B803-AFBD-FB8B-5638F1AC2E25}"/>
              </a:ext>
            </a:extLst>
          </p:cNvPr>
          <p:cNvSpPr/>
          <p:nvPr/>
        </p:nvSpPr>
        <p:spPr>
          <a:xfrm>
            <a:off x="-1" y="-120016"/>
            <a:ext cx="1628925" cy="1624472"/>
          </a:xfrm>
          <a:custGeom>
            <a:avLst/>
            <a:gdLst/>
            <a:ahLst/>
            <a:cxnLst/>
            <a:rect l="l" t="t" r="r" b="b"/>
            <a:pathLst>
              <a:path w="2441866" h="2441418">
                <a:moveTo>
                  <a:pt x="0" y="0"/>
                </a:moveTo>
                <a:lnTo>
                  <a:pt x="2441866" y="0"/>
                </a:lnTo>
                <a:lnTo>
                  <a:pt x="2441866" y="2441418"/>
                </a:lnTo>
                <a:lnTo>
                  <a:pt x="0" y="2441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9908" t="-50290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80BAE4B-A070-8DF7-DB7C-4653E08B4F99}"/>
              </a:ext>
            </a:extLst>
          </p:cNvPr>
          <p:cNvSpPr/>
          <p:nvPr/>
        </p:nvSpPr>
        <p:spPr>
          <a:xfrm>
            <a:off x="0" y="1118"/>
            <a:ext cx="3933012" cy="3822883"/>
          </a:xfrm>
          <a:custGeom>
            <a:avLst/>
            <a:gdLst>
              <a:gd name="connsiteX0" fmla="*/ 0 w 3933012"/>
              <a:gd name="connsiteY0" fmla="*/ 0 h 3822883"/>
              <a:gd name="connsiteX1" fmla="*/ 3718629 w 3933012"/>
              <a:gd name="connsiteY1" fmla="*/ 0 h 3822883"/>
              <a:gd name="connsiteX2" fmla="*/ 3809103 w 3933012"/>
              <a:gd name="connsiteY2" fmla="*/ 247194 h 3822883"/>
              <a:gd name="connsiteX3" fmla="*/ 3933012 w 3933012"/>
              <a:gd name="connsiteY3" fmla="*/ 1066776 h 3822883"/>
              <a:gd name="connsiteX4" fmla="*/ 1176905 w 3933012"/>
              <a:gd name="connsiteY4" fmla="*/ 3822883 h 3822883"/>
              <a:gd name="connsiteX5" fmla="*/ 104104 w 3933012"/>
              <a:gd name="connsiteY5" fmla="*/ 3606295 h 3822883"/>
              <a:gd name="connsiteX6" fmla="*/ 0 w 3933012"/>
              <a:gd name="connsiteY6" fmla="*/ 3556145 h 3822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3012" h="3822883">
                <a:moveTo>
                  <a:pt x="0" y="0"/>
                </a:moveTo>
                <a:lnTo>
                  <a:pt x="3718629" y="0"/>
                </a:lnTo>
                <a:lnTo>
                  <a:pt x="3809103" y="247194"/>
                </a:lnTo>
                <a:cubicBezTo>
                  <a:pt x="3889631" y="506100"/>
                  <a:pt x="3933012" y="781372"/>
                  <a:pt x="3933012" y="1066776"/>
                </a:cubicBezTo>
                <a:cubicBezTo>
                  <a:pt x="3933012" y="2588932"/>
                  <a:pt x="2699061" y="3822883"/>
                  <a:pt x="1176905" y="3822883"/>
                </a:cubicBezTo>
                <a:cubicBezTo>
                  <a:pt x="796366" y="3822883"/>
                  <a:pt x="433840" y="3745761"/>
                  <a:pt x="104104" y="3606295"/>
                </a:cubicBezTo>
                <a:lnTo>
                  <a:pt x="0" y="3556145"/>
                </a:lnTo>
                <a:close/>
              </a:path>
            </a:pathLst>
          </a:custGeom>
          <a:solidFill>
            <a:srgbClr val="3BC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8E0C76F-DFB9-4254-4E6D-D3FAB1B89C69}"/>
              </a:ext>
            </a:extLst>
          </p:cNvPr>
          <p:cNvSpPr/>
          <p:nvPr/>
        </p:nvSpPr>
        <p:spPr>
          <a:xfrm>
            <a:off x="13779774" y="-920"/>
            <a:ext cx="3907950" cy="812871"/>
          </a:xfrm>
          <a:custGeom>
            <a:avLst/>
            <a:gdLst>
              <a:gd name="connsiteX0" fmla="*/ 0 w 3907950"/>
              <a:gd name="connsiteY0" fmla="*/ 0 h 812871"/>
              <a:gd name="connsiteX1" fmla="*/ 3907950 w 3907950"/>
              <a:gd name="connsiteY1" fmla="*/ 0 h 812871"/>
              <a:gd name="connsiteX2" fmla="*/ 3902836 w 3907950"/>
              <a:gd name="connsiteY2" fmla="*/ 5626 h 812871"/>
              <a:gd name="connsiteX3" fmla="*/ 1953975 w 3907950"/>
              <a:gd name="connsiteY3" fmla="*/ 812871 h 812871"/>
              <a:gd name="connsiteX4" fmla="*/ 5113 w 3907950"/>
              <a:gd name="connsiteY4" fmla="*/ 5626 h 81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7950" h="812871">
                <a:moveTo>
                  <a:pt x="0" y="0"/>
                </a:moveTo>
                <a:lnTo>
                  <a:pt x="3907950" y="0"/>
                </a:lnTo>
                <a:lnTo>
                  <a:pt x="3902836" y="5626"/>
                </a:lnTo>
                <a:cubicBezTo>
                  <a:pt x="3404080" y="504383"/>
                  <a:pt x="2715053" y="812871"/>
                  <a:pt x="1953975" y="812871"/>
                </a:cubicBezTo>
                <a:cubicBezTo>
                  <a:pt x="1192897" y="812871"/>
                  <a:pt x="503870" y="504383"/>
                  <a:pt x="5113" y="5626"/>
                </a:cubicBezTo>
                <a:close/>
              </a:path>
            </a:pathLst>
          </a:custGeom>
          <a:solidFill>
            <a:srgbClr val="3BC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7449800" y="8949896"/>
            <a:ext cx="838200" cy="1261986"/>
          </a:xfrm>
          <a:custGeom>
            <a:avLst/>
            <a:gdLst/>
            <a:ahLst/>
            <a:cxnLst/>
            <a:rect l="l" t="t" r="r" b="b"/>
            <a:pathLst>
              <a:path w="1262420" h="1261986">
                <a:moveTo>
                  <a:pt x="0" y="0"/>
                </a:moveTo>
                <a:lnTo>
                  <a:pt x="1262420" y="0"/>
                </a:lnTo>
                <a:lnTo>
                  <a:pt x="1262420" y="1261986"/>
                </a:lnTo>
                <a:lnTo>
                  <a:pt x="0" y="12619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061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449800" y="0"/>
            <a:ext cx="838200" cy="812870"/>
          </a:xfrm>
          <a:custGeom>
            <a:avLst/>
            <a:gdLst/>
            <a:ahLst/>
            <a:cxnLst/>
            <a:rect l="l" t="t" r="r" b="b"/>
            <a:pathLst>
              <a:path w="1552046" h="1552298">
                <a:moveTo>
                  <a:pt x="0" y="0"/>
                </a:moveTo>
                <a:lnTo>
                  <a:pt x="1552046" y="0"/>
                </a:lnTo>
                <a:lnTo>
                  <a:pt x="1552046" y="1552298"/>
                </a:lnTo>
                <a:lnTo>
                  <a:pt x="0" y="15522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478" t="-90966" r="-82687" b="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494370" y="1891156"/>
            <a:ext cx="1552046" cy="1552298"/>
          </a:xfrm>
          <a:custGeom>
            <a:avLst/>
            <a:gdLst/>
            <a:ahLst/>
            <a:cxnLst/>
            <a:rect l="l" t="t" r="r" b="b"/>
            <a:pathLst>
              <a:path w="1552046" h="1552298">
                <a:moveTo>
                  <a:pt x="0" y="0"/>
                </a:moveTo>
                <a:lnTo>
                  <a:pt x="1552046" y="0"/>
                </a:lnTo>
                <a:lnTo>
                  <a:pt x="1552046" y="1552298"/>
                </a:lnTo>
                <a:lnTo>
                  <a:pt x="0" y="15522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36181" y="3700629"/>
            <a:ext cx="397996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3BC4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Name of Dataset: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36181" y="4680667"/>
            <a:ext cx="167858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3BC4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Source: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70393" y="5660705"/>
            <a:ext cx="1337791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3BC4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Link: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16143" y="3700629"/>
            <a:ext cx="566149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CO2 Emission by Vehicles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84564" y="4680667"/>
            <a:ext cx="164425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Kaggle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08184" y="5660705"/>
            <a:ext cx="2325836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u="sng" dirty="0">
                <a:latin typeface="Open Sans"/>
                <a:ea typeface="Open Sans"/>
                <a:cs typeface="Open Sans"/>
                <a:sym typeface="Open Sans"/>
                <a:hlinkClick r:id="rId7" tooltip="https://www.kaggle.com/datasets/debajyotipodder/co2-emission-by-vehicl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74259" y="6479546"/>
            <a:ext cx="473948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3BC4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Snapshot of Dataset: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84564" y="182567"/>
            <a:ext cx="8118872" cy="145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 Collection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3FF7ACE-95A3-5AA8-742D-F065F1582F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13704" r="48334" b="68583"/>
          <a:stretch/>
        </p:blipFill>
        <p:spPr>
          <a:xfrm>
            <a:off x="2617011" y="7095182"/>
            <a:ext cx="13053976" cy="26013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5997" y="9258300"/>
            <a:ext cx="3118350" cy="1028700"/>
          </a:xfrm>
          <a:custGeom>
            <a:avLst/>
            <a:gdLst/>
            <a:ahLst/>
            <a:cxnLst/>
            <a:rect l="l" t="t" r="r" b="b"/>
            <a:pathLst>
              <a:path w="3118350" h="1559200">
                <a:moveTo>
                  <a:pt x="0" y="0"/>
                </a:moveTo>
                <a:lnTo>
                  <a:pt x="3118350" y="0"/>
                </a:lnTo>
                <a:lnTo>
                  <a:pt x="3118350" y="1559200"/>
                </a:lnTo>
                <a:lnTo>
                  <a:pt x="0" y="155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5157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5997" y="8813159"/>
            <a:ext cx="538944" cy="538758"/>
          </a:xfrm>
          <a:custGeom>
            <a:avLst/>
            <a:gdLst/>
            <a:ahLst/>
            <a:cxnLst/>
            <a:rect l="l" t="t" r="r" b="b"/>
            <a:pathLst>
              <a:path w="538944" h="538758">
                <a:moveTo>
                  <a:pt x="0" y="0"/>
                </a:moveTo>
                <a:lnTo>
                  <a:pt x="538944" y="0"/>
                </a:lnTo>
                <a:lnTo>
                  <a:pt x="538944" y="538758"/>
                </a:lnTo>
                <a:lnTo>
                  <a:pt x="0" y="5387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925286" cy="1028700"/>
          </a:xfrm>
          <a:custGeom>
            <a:avLst/>
            <a:gdLst/>
            <a:ahLst/>
            <a:cxnLst/>
            <a:rect l="l" t="t" r="r" b="b"/>
            <a:pathLst>
              <a:path w="1850572" h="1849936">
                <a:moveTo>
                  <a:pt x="0" y="0"/>
                </a:moveTo>
                <a:lnTo>
                  <a:pt x="1850572" y="0"/>
                </a:lnTo>
                <a:lnTo>
                  <a:pt x="1850572" y="1849936"/>
                </a:lnTo>
                <a:lnTo>
                  <a:pt x="0" y="18499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0000" t="-7983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64615" y="151187"/>
            <a:ext cx="1389370" cy="1388892"/>
          </a:xfrm>
          <a:custGeom>
            <a:avLst/>
            <a:gdLst/>
            <a:ahLst/>
            <a:cxnLst/>
            <a:rect l="l" t="t" r="r" b="b"/>
            <a:pathLst>
              <a:path w="1389370" h="1388892">
                <a:moveTo>
                  <a:pt x="0" y="0"/>
                </a:moveTo>
                <a:lnTo>
                  <a:pt x="1389370" y="0"/>
                </a:lnTo>
                <a:lnTo>
                  <a:pt x="1389370" y="1388892"/>
                </a:lnTo>
                <a:lnTo>
                  <a:pt x="0" y="1388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370066" y="182567"/>
            <a:ext cx="7547868" cy="145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 Cleaning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94884" y="5143500"/>
            <a:ext cx="669822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3BC47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Snapshot of Cleaned Dataset: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64347" y="2303856"/>
            <a:ext cx="11028935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Dropping Unnecessary Columns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Formatting Model Column Values to Upper Case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Dropping Duplicates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1163E7-CF1F-76AE-03A9-DE1A5515FB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 r="60486" b="70299"/>
          <a:stretch/>
        </p:blipFill>
        <p:spPr>
          <a:xfrm>
            <a:off x="2149207" y="5832371"/>
            <a:ext cx="13989584" cy="33334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850</Words>
  <Application>Microsoft Office PowerPoint</Application>
  <PresentationFormat>Custom</PresentationFormat>
  <Paragraphs>181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Open Sans Ultra-Bold</vt:lpstr>
      <vt:lpstr>Poppins Ultra-Bold</vt:lpstr>
      <vt:lpstr>Calibri</vt:lpstr>
      <vt:lpstr>Arimo</vt:lpstr>
      <vt:lpstr>Open Sans</vt:lpstr>
      <vt:lpstr>Poppins ExtraBold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CO2 Emissions in Transport Industry by Slidesgo.pptx</dc:title>
  <cp:lastModifiedBy>Dhiraj Mahato</cp:lastModifiedBy>
  <cp:revision>7</cp:revision>
  <dcterms:created xsi:type="dcterms:W3CDTF">2006-08-16T00:00:00Z</dcterms:created>
  <dcterms:modified xsi:type="dcterms:W3CDTF">2024-08-05T08:52:18Z</dcterms:modified>
  <dc:identifier>DAGMh8oWpXo</dc:identifier>
</cp:coreProperties>
</file>